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1"/>
  </p:notesMasterIdLst>
  <p:sldIdLst>
    <p:sldId id="256" r:id="rId2"/>
    <p:sldId id="257" r:id="rId3"/>
    <p:sldId id="272" r:id="rId4"/>
    <p:sldId id="258" r:id="rId5"/>
    <p:sldId id="259" r:id="rId6"/>
    <p:sldId id="273" r:id="rId7"/>
    <p:sldId id="260" r:id="rId8"/>
    <p:sldId id="271" r:id="rId9"/>
    <p:sldId id="261" r:id="rId10"/>
    <p:sldId id="262" r:id="rId11"/>
    <p:sldId id="263" r:id="rId12"/>
    <p:sldId id="265" r:id="rId13"/>
    <p:sldId id="266" r:id="rId14"/>
    <p:sldId id="268" r:id="rId15"/>
    <p:sldId id="269" r:id="rId16"/>
    <p:sldId id="274" r:id="rId17"/>
    <p:sldId id="270" r:id="rId18"/>
    <p:sldId id="275" r:id="rId19"/>
    <p:sldId id="267" r:id="rId20"/>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581" autoAdjust="0"/>
    <p:restoredTop sz="73228" autoAdjust="0"/>
  </p:normalViewPr>
  <p:slideViewPr>
    <p:cSldViewPr snapToGrid="0">
      <p:cViewPr varScale="1">
        <p:scale>
          <a:sx n="53" d="100"/>
          <a:sy n="53" d="100"/>
        </p:scale>
        <p:origin x="-58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D8634067-AAC5-40AF-843D-719BDC2839D4}" type="datetimeFigureOut">
              <a:rPr lang="fr-FR" smtClean="0"/>
              <a:pPr/>
              <a:t>01/03/2017</a:t>
            </a:fld>
            <a:endParaRPr lang="fr-FR"/>
          </a:p>
        </p:txBody>
      </p:sp>
      <p:sp>
        <p:nvSpPr>
          <p:cNvPr id="4" name="Espace réservé de l'image des diapositives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3844151-FCEA-4315-9E50-06D10E547691}" type="slidenum">
              <a:rPr lang="fr-FR" smtClean="0"/>
              <a:pPr/>
              <a:t>‹N°›</a:t>
            </a:fld>
            <a:endParaRPr lang="fr-FR"/>
          </a:p>
        </p:txBody>
      </p:sp>
    </p:spTree>
    <p:extLst>
      <p:ext uri="{BB962C8B-B14F-4D97-AF65-F5344CB8AC3E}">
        <p14:creationId xmlns:p14="http://schemas.microsoft.com/office/powerpoint/2010/main" xmlns="" val="1114201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a:t>
            </a:fld>
            <a:endParaRPr lang="fr-FR"/>
          </a:p>
        </p:txBody>
      </p:sp>
    </p:spTree>
    <p:extLst>
      <p:ext uri="{BB962C8B-B14F-4D97-AF65-F5344CB8AC3E}">
        <p14:creationId xmlns:p14="http://schemas.microsoft.com/office/powerpoint/2010/main" xmlns="" val="708927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10</a:t>
            </a:fld>
            <a:endParaRPr lang="fr-FR"/>
          </a:p>
        </p:txBody>
      </p:sp>
    </p:spTree>
    <p:extLst>
      <p:ext uri="{BB962C8B-B14F-4D97-AF65-F5344CB8AC3E}">
        <p14:creationId xmlns:p14="http://schemas.microsoft.com/office/powerpoint/2010/main" xmlns="" val="1054864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Règle à rappeler à chaque séance</a:t>
            </a:r>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11</a:t>
            </a:fld>
            <a:endParaRPr lang="fr-FR"/>
          </a:p>
        </p:txBody>
      </p:sp>
    </p:spTree>
    <p:extLst>
      <p:ext uri="{BB962C8B-B14F-4D97-AF65-F5344CB8AC3E}">
        <p14:creationId xmlns:p14="http://schemas.microsoft.com/office/powerpoint/2010/main" xmlns="" val="147245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Déroulement</a:t>
            </a:r>
            <a:r>
              <a:rPr lang="fr-FR" baseline="0" dirty="0" smtClean="0"/>
              <a:t> de la séance:</a:t>
            </a:r>
          </a:p>
          <a:p>
            <a:r>
              <a:rPr lang="fr-FR" baseline="0" dirty="0" smtClean="0"/>
              <a:t>L’enseignant lance le thème inducteur qui peut être: un mot, une image, une histoire,</a:t>
            </a:r>
          </a:p>
          <a:p>
            <a:r>
              <a:rPr lang="fr-FR" baseline="0" dirty="0" smtClean="0"/>
              <a:t> il faut respecter 2mn de silence (apprendre à écouter le silence, laisser le temps nécessaire pour réfléchir)</a:t>
            </a:r>
          </a:p>
          <a:p>
            <a:r>
              <a:rPr lang="fr-FR" baseline="0" dirty="0" smtClean="0"/>
              <a:t>« il faut oublier qu’on est élève il faut parler comme si on était une personne du monde, je n’interviendrais pas, pendant 2 mn, on réfléchit seul »</a:t>
            </a:r>
          </a:p>
          <a:p>
            <a:r>
              <a:rPr lang="fr-FR" baseline="0" dirty="0" smtClean="0"/>
              <a:t>Ensuite l’enseignant se tait, se met à l’extérieure du groupe, il peut prendre des notes</a:t>
            </a:r>
          </a:p>
          <a:p>
            <a:r>
              <a:rPr lang="fr-FR" baseline="0" dirty="0" smtClean="0"/>
              <a:t>Au niveau du thème: pour commencer privilégier les thèmes qui ne touchent pas l’affect</a:t>
            </a:r>
          </a:p>
          <a:p>
            <a:r>
              <a:rPr lang="fr-FR" baseline="0" dirty="0" smtClean="0"/>
              <a:t>Fin de la séance, on peut poser quelques questions:</a:t>
            </a:r>
          </a:p>
          <a:p>
            <a:r>
              <a:rPr lang="fr-FR" baseline="0" dirty="0" smtClean="0"/>
              <a:t>Qui n’a pas parlé et pourquoi?, comment çà s’est passé?</a:t>
            </a:r>
          </a:p>
          <a:p>
            <a:r>
              <a:rPr lang="fr-FR" baseline="0" dirty="0" smtClean="0"/>
              <a:t>L’enseignant peut prendre des notes qu’il laissera à disposition de la classe (le livre de philo de la classe) ou enregistrer la séance</a:t>
            </a:r>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12</a:t>
            </a:fld>
            <a:endParaRPr lang="fr-FR"/>
          </a:p>
        </p:txBody>
      </p:sp>
    </p:spTree>
    <p:extLst>
      <p:ext uri="{BB962C8B-B14F-4D97-AF65-F5344CB8AC3E}">
        <p14:creationId xmlns:p14="http://schemas.microsoft.com/office/powerpoint/2010/main" xmlns="" val="720592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13</a:t>
            </a:fld>
            <a:endParaRPr lang="fr-FR"/>
          </a:p>
        </p:txBody>
      </p:sp>
    </p:spTree>
    <p:extLst>
      <p:ext uri="{BB962C8B-B14F-4D97-AF65-F5344CB8AC3E}">
        <p14:creationId xmlns:p14="http://schemas.microsoft.com/office/powerpoint/2010/main" xmlns="" val="3417445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14</a:t>
            </a:fld>
            <a:endParaRPr lang="fr-FR"/>
          </a:p>
        </p:txBody>
      </p:sp>
    </p:spTree>
    <p:extLst>
      <p:ext uri="{BB962C8B-B14F-4D97-AF65-F5344CB8AC3E}">
        <p14:creationId xmlns:p14="http://schemas.microsoft.com/office/powerpoint/2010/main" xmlns="" val="401423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15</a:t>
            </a:fld>
            <a:endParaRPr lang="fr-FR"/>
          </a:p>
        </p:txBody>
      </p:sp>
    </p:spTree>
    <p:extLst>
      <p:ext uri="{BB962C8B-B14F-4D97-AF65-F5344CB8AC3E}">
        <p14:creationId xmlns:p14="http://schemas.microsoft.com/office/powerpoint/2010/main" xmlns="" val="1622441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16</a:t>
            </a:fld>
            <a:endParaRPr lang="fr-FR"/>
          </a:p>
        </p:txBody>
      </p:sp>
    </p:spTree>
    <p:extLst>
      <p:ext uri="{BB962C8B-B14F-4D97-AF65-F5344CB8AC3E}">
        <p14:creationId xmlns:p14="http://schemas.microsoft.com/office/powerpoint/2010/main" xmlns="" val="82968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17</a:t>
            </a:fld>
            <a:endParaRPr lang="fr-FR"/>
          </a:p>
        </p:txBody>
      </p:sp>
    </p:spTree>
    <p:extLst>
      <p:ext uri="{BB962C8B-B14F-4D97-AF65-F5344CB8AC3E}">
        <p14:creationId xmlns:p14="http://schemas.microsoft.com/office/powerpoint/2010/main" xmlns="" val="1723235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18</a:t>
            </a:fld>
            <a:endParaRPr lang="fr-FR"/>
          </a:p>
        </p:txBody>
      </p:sp>
    </p:spTree>
    <p:extLst>
      <p:ext uri="{BB962C8B-B14F-4D97-AF65-F5344CB8AC3E}">
        <p14:creationId xmlns:p14="http://schemas.microsoft.com/office/powerpoint/2010/main" xmlns="" val="321750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Sujets proposés : idée : l’amitié, le courage, l’injustice, se moquer, être intelligent, qu’est-ce qu’un adulte, le bonheur, c’est quoi réussir, la colère, la richesse, la famille, que signifie être exploité, est ce que tout le monde est pareil ?</a:t>
            </a:r>
            <a:endParaRPr lang="fr-FR" sz="1200" kern="1200" smtClean="0">
              <a:solidFill>
                <a:schemeClr val="tx1"/>
              </a:solidFill>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19</a:t>
            </a:fld>
            <a:endParaRPr lang="fr-FR"/>
          </a:p>
        </p:txBody>
      </p:sp>
    </p:spTree>
    <p:extLst>
      <p:ext uri="{BB962C8B-B14F-4D97-AF65-F5344CB8AC3E}">
        <p14:creationId xmlns:p14="http://schemas.microsoft.com/office/powerpoint/2010/main" xmlns="" val="95999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 des ateliers philo à l’école?, c’est un outil qui a fait ses preuves, mené</a:t>
            </a:r>
            <a:r>
              <a:rPr lang="fr-FR" baseline="0" dirty="0" smtClean="0"/>
              <a:t> régulièrement, des collègues ont noté une nette amélioration du climat de classe:</a:t>
            </a:r>
          </a:p>
          <a:p>
            <a:r>
              <a:rPr lang="fr-FR" baseline="0" dirty="0" smtClean="0"/>
              <a:t>Travail intéressant pour travailler sur les attitudes</a:t>
            </a:r>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2</a:t>
            </a:fld>
            <a:endParaRPr lang="fr-FR"/>
          </a:p>
        </p:txBody>
      </p:sp>
    </p:spTree>
    <p:extLst>
      <p:ext uri="{BB962C8B-B14F-4D97-AF65-F5344CB8AC3E}">
        <p14:creationId xmlns:p14="http://schemas.microsoft.com/office/powerpoint/2010/main" xmlns="" val="942304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Pour les élèves présentant de trouble du comportement, on remarque souvent des difficultés à exprimer leur ressenti ce qui explique en partie les passages à l’acte, l’atelier permet d’acquérir, des compétences sociales, du vocabulaire et des savoir être. Comme chaque enfant devient un citoyen du monde au même titre que l’enseignant, la société réapparait. Chacun y a sa place et peut intervenir. Dans un premier temps les petits parleurs seront peut être en retrait puis…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Prendre en considération l’élève comme membre d’une société. Donner des mots, des cadres, des repères à tous les élèves dont ceux qui en manquent et qui utilisent d’autres vecteurs pour s’exprimer. Développer l’empathie et responsabiliser.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Appropriation de la règle, responsabilisation, développement des habilités sociales (Québec), capacité d’exprimer, levé des non dits.</a:t>
            </a:r>
          </a:p>
          <a:p>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3</a:t>
            </a:fld>
            <a:endParaRPr lang="fr-FR"/>
          </a:p>
        </p:txBody>
      </p:sp>
    </p:spTree>
    <p:extLst>
      <p:ext uri="{BB962C8B-B14F-4D97-AF65-F5344CB8AC3E}">
        <p14:creationId xmlns:p14="http://schemas.microsoft.com/office/powerpoint/2010/main" xmlns="" val="355464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4</a:t>
            </a:fld>
            <a:endParaRPr lang="fr-FR"/>
          </a:p>
        </p:txBody>
      </p:sp>
    </p:spTree>
    <p:extLst>
      <p:ext uri="{BB962C8B-B14F-4D97-AF65-F5344CB8AC3E}">
        <p14:creationId xmlns:p14="http://schemas.microsoft.com/office/powerpoint/2010/main" xmlns="" val="167263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Critère de réussite ? Ce type d’organisation qui diffère des méthodes frontales produit à ses débuts un peu d’anarchie et des débats peu riches. Il faut faire confiance à ses élèves. Dans un premier temps ils vont acquérir les compétences liées au débat, puis ils vont enrichir leurs expériences philosophiques. Ce qui enrichira les débats suivants.</a:t>
            </a:r>
          </a:p>
          <a:p>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5</a:t>
            </a:fld>
            <a:endParaRPr lang="fr-FR"/>
          </a:p>
        </p:txBody>
      </p:sp>
    </p:spTree>
    <p:extLst>
      <p:ext uri="{BB962C8B-B14F-4D97-AF65-F5344CB8AC3E}">
        <p14:creationId xmlns:p14="http://schemas.microsoft.com/office/powerpoint/2010/main" xmlns="" val="2675167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Quoi</a:t>
            </a:r>
            <a:r>
              <a:rPr lang="fr-FR" baseline="0" dirty="0" smtClean="0"/>
              <a:t> de neuf? Pour les enseignants de maternelle, méthode </a:t>
            </a:r>
            <a:r>
              <a:rPr lang="fr-FR" baseline="0" dirty="0" err="1" smtClean="0"/>
              <a:t>utlisée</a:t>
            </a:r>
            <a:r>
              <a:rPr lang="fr-FR" baseline="0" dirty="0" smtClean="0"/>
              <a:t> pour que les élèves s’expriment souvent le matin avant de commencer les apprentissages.</a:t>
            </a:r>
          </a:p>
          <a:p>
            <a:r>
              <a:rPr lang="fr-FR" baseline="0" dirty="0" smtClean="0"/>
              <a:t>Le thème choisi doit rester neutre, pas </a:t>
            </a:r>
            <a:r>
              <a:rPr lang="fr-FR" baseline="0" dirty="0" err="1" smtClean="0"/>
              <a:t>forcemment</a:t>
            </a:r>
            <a:r>
              <a:rPr lang="fr-FR" baseline="0" dirty="0" smtClean="0"/>
              <a:t> en relation avec des évènements de la classe pour permettre aux enfants de bien se décentrer et d’éviter de réactiver des conflits inutilement et éviter une </a:t>
            </a:r>
            <a:r>
              <a:rPr lang="fr-FR" baseline="0" dirty="0" err="1" smtClean="0"/>
              <a:t>implicatication</a:t>
            </a:r>
            <a:r>
              <a:rPr lang="fr-FR" baseline="0" dirty="0" smtClean="0"/>
              <a:t> trop sur le versant affectif.</a:t>
            </a:r>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6</a:t>
            </a:fld>
            <a:endParaRPr lang="fr-FR"/>
          </a:p>
        </p:txBody>
      </p:sp>
    </p:spTree>
    <p:extLst>
      <p:ext uri="{BB962C8B-B14F-4D97-AF65-F5344CB8AC3E}">
        <p14:creationId xmlns:p14="http://schemas.microsoft.com/office/powerpoint/2010/main" xmlns="" val="4205462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Qui ? Les élèves de la classe et l’enseignant qui deviennent citoyens du monde ou juste citoyens.</a:t>
            </a:r>
          </a:p>
          <a:p>
            <a:r>
              <a:rPr lang="fr-FR" sz="1200" kern="1200" dirty="0" smtClean="0">
                <a:solidFill>
                  <a:schemeClr val="tx1"/>
                </a:solidFill>
                <a:latin typeface="+mn-lt"/>
                <a:ea typeface="+mn-ea"/>
                <a:cs typeface="+mn-cs"/>
              </a:rPr>
              <a:t>Et la place de l’enseignant ?</a:t>
            </a:r>
          </a:p>
          <a:p>
            <a:r>
              <a:rPr lang="fr-FR" sz="1200" kern="1200" dirty="0" smtClean="0">
                <a:solidFill>
                  <a:schemeClr val="tx1"/>
                </a:solidFill>
                <a:latin typeface="+mn-lt"/>
                <a:ea typeface="+mn-ea"/>
                <a:cs typeface="+mn-cs"/>
              </a:rPr>
              <a:t>Il est vrai qu’animer des ateliers philo, c’est accepter de :</a:t>
            </a:r>
          </a:p>
          <a:p>
            <a:pPr lvl="0"/>
            <a:r>
              <a:rPr lang="fr-FR" sz="1200" kern="1200" dirty="0" smtClean="0">
                <a:solidFill>
                  <a:schemeClr val="tx1"/>
                </a:solidFill>
                <a:latin typeface="+mn-lt"/>
                <a:ea typeface="+mn-ea"/>
                <a:cs typeface="+mn-cs"/>
              </a:rPr>
              <a:t>prendre le risque de changer de rôle, de ne plus être dans une démarche de transmission de savoirs ;</a:t>
            </a:r>
          </a:p>
          <a:p>
            <a:pPr lvl="0"/>
            <a:r>
              <a:rPr lang="fr-FR" sz="1200" kern="1200" dirty="0" smtClean="0">
                <a:solidFill>
                  <a:schemeClr val="tx1"/>
                </a:solidFill>
                <a:latin typeface="+mn-lt"/>
                <a:ea typeface="+mn-ea"/>
                <a:cs typeface="+mn-cs"/>
              </a:rPr>
              <a:t>de ne pouvoir anticiper le contenu effectif de ces ateliers. En effet, lors des ateliers philo, l’enfant fait l’expérience d’une pensée personnelle. C’est un moment privilégié où il peut exprimer ce qu’il pense sans chercher à coller à la réponse supposée attendue par l’enseignant ou par le groupe, et où il développe son esprit critique.</a:t>
            </a:r>
          </a:p>
          <a:p>
            <a:r>
              <a:rPr lang="fr-FR" sz="1200" kern="1200" dirty="0" smtClean="0">
                <a:solidFill>
                  <a:schemeClr val="tx1"/>
                </a:solidFill>
                <a:latin typeface="+mn-lt"/>
                <a:ea typeface="+mn-ea"/>
                <a:cs typeface="+mn-cs"/>
              </a:rPr>
              <a:t>Quand ? le mieux : un créneau dans l’emploi du temps ritualisé.</a:t>
            </a:r>
          </a:p>
          <a:p>
            <a:r>
              <a:rPr lang="fr-FR" sz="1200" kern="1200" dirty="0" smtClean="0">
                <a:solidFill>
                  <a:schemeClr val="tx1"/>
                </a:solidFill>
                <a:latin typeface="+mn-lt"/>
                <a:ea typeface="+mn-ea"/>
                <a:cs typeface="+mn-cs"/>
              </a:rPr>
              <a:t>Combien de temps : plus ou moins 20 minutes, le mieux est d’arrêter quand on commence à tourner en rond.</a:t>
            </a:r>
          </a:p>
          <a:p>
            <a:r>
              <a:rPr lang="fr-FR" sz="1200" kern="1200" dirty="0" smtClean="0">
                <a:solidFill>
                  <a:schemeClr val="tx1"/>
                </a:solidFill>
                <a:latin typeface="+mn-lt"/>
                <a:ea typeface="+mn-ea"/>
                <a:cs typeface="+mn-cs"/>
              </a:rPr>
              <a:t>Où : le mieux encore est de sortir de la classe si ce n’est pas possible de changer la disposition de la classe.</a:t>
            </a:r>
          </a:p>
          <a:p>
            <a:r>
              <a:rPr lang="fr-FR" sz="1200" kern="1200" dirty="0" smtClean="0">
                <a:solidFill>
                  <a:schemeClr val="tx1"/>
                </a:solidFill>
                <a:latin typeface="+mn-lt"/>
                <a:ea typeface="+mn-ea"/>
                <a:cs typeface="+mn-cs"/>
              </a:rPr>
              <a:t>Quelles conditions ? Lorsque la situation le requiert l’atelier peut commencer par une séance de relaxation : les enfants sont invités à fermer les yeux, à se concentrer sur leur </a:t>
            </a:r>
            <a:r>
              <a:rPr lang="fr-FR" sz="1200" kern="1200" dirty="0" err="1" smtClean="0">
                <a:solidFill>
                  <a:schemeClr val="tx1"/>
                </a:solidFill>
                <a:latin typeface="+mn-lt"/>
                <a:ea typeface="+mn-ea"/>
                <a:cs typeface="+mn-cs"/>
              </a:rPr>
              <a:t>corp</a:t>
            </a:r>
            <a:r>
              <a:rPr lang="fr-FR" sz="1200" kern="1200" dirty="0" smtClean="0">
                <a:solidFill>
                  <a:schemeClr val="tx1"/>
                </a:solidFill>
                <a:latin typeface="+mn-lt"/>
                <a:ea typeface="+mn-ea"/>
                <a:cs typeface="+mn-cs"/>
              </a:rPr>
              <a:t> et à écouter leur respiration : cette pratique de l’attention permet de se recentrer et retourner au calme émotionnel, ce qui favorise la disponibilité du cerveau pour penser et réfléchir. </a:t>
            </a:r>
          </a:p>
          <a:p>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7</a:t>
            </a:fld>
            <a:endParaRPr lang="fr-FR"/>
          </a:p>
        </p:txBody>
      </p:sp>
    </p:spTree>
    <p:extLst>
      <p:ext uri="{BB962C8B-B14F-4D97-AF65-F5344CB8AC3E}">
        <p14:creationId xmlns:p14="http://schemas.microsoft.com/office/powerpoint/2010/main" xmlns="" val="346794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Quel matériel ? Un cahier philosophie peut être institué, il a un statut particulier entre le scolaire et l’ordre privé, en tout cas pas il n’est pas évalué. Le citoyen l’utilise soit avant pour fixer ses idées ou à la fin pour faire le bilan. Le cahier pour des écrivains débutants peut être commun à la classe. Dans l’optimum il faut prévoir un minuteur, un bâton de parole, une boite à idée, un dictaphone éventuellement pour garder une trace. </a:t>
            </a:r>
          </a:p>
          <a:p>
            <a:r>
              <a:rPr lang="fr-FR" sz="1200" kern="1200" dirty="0" smtClean="0">
                <a:solidFill>
                  <a:schemeClr val="tx1"/>
                </a:solidFill>
                <a:latin typeface="+mn-lt"/>
                <a:ea typeface="+mn-ea"/>
                <a:cs typeface="+mn-cs"/>
              </a:rPr>
              <a:t>Avec ou sans inducteurs ? Tout dépend de l’âge, du thème. Il peut s’agir d’images, de vidéos… mais pas d’un fait de la classe pour ne pas transformer l’atelier en procès. </a:t>
            </a:r>
          </a:p>
          <a:p>
            <a:r>
              <a:rPr lang="fr-FR" sz="1200" kern="1200" dirty="0" smtClean="0">
                <a:solidFill>
                  <a:schemeClr val="tx1"/>
                </a:solidFill>
                <a:latin typeface="+mn-lt"/>
                <a:ea typeface="+mn-ea"/>
                <a:cs typeface="+mn-cs"/>
              </a:rPr>
              <a:t>Combien séance chaque thème? Une fois ou deux fois… il y a plusieurs écoles. Des avantages et des inconvénients : revenir permet de poser, de permettre aux petits parleurs de prendre confiance, d’approfondir, mais peut entrainer des redites, à une forme d’enseignement… reprendre les thèmes après plusieurs semaines est peut être plus propices ?  </a:t>
            </a:r>
          </a:p>
          <a:p>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8</a:t>
            </a:fld>
            <a:endParaRPr lang="fr-FR"/>
          </a:p>
        </p:txBody>
      </p:sp>
    </p:spTree>
    <p:extLst>
      <p:ext uri="{BB962C8B-B14F-4D97-AF65-F5344CB8AC3E}">
        <p14:creationId xmlns:p14="http://schemas.microsoft.com/office/powerpoint/2010/main" xmlns="" val="274450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Règle de confidentialité: du bâton de parole, on n’a  ce qui est dit ne regarde que les participants.</a:t>
            </a:r>
          </a:p>
          <a:p>
            <a:r>
              <a:rPr lang="fr-FR" dirty="0" smtClean="0"/>
              <a:t>Règle</a:t>
            </a:r>
            <a:r>
              <a:rPr lang="fr-FR" baseline="0" dirty="0" smtClean="0"/>
              <a:t> de non jugement: la parole est libre (on ne se moque pas</a:t>
            </a:r>
          </a:p>
          <a:p>
            <a:r>
              <a:rPr lang="fr-FR" baseline="0" dirty="0" smtClean="0"/>
              <a:t>Statut d’une personne du monde: il n’est plus élève, la parole est libre, il n’y a pas de bonne réponse ou de mauvaise réponse</a:t>
            </a:r>
          </a:p>
          <a:p>
            <a:r>
              <a:rPr lang="fr-FR" baseline="0" dirty="0" smtClean="0"/>
              <a:t>Règle de prise de parole: instauration du bâton de parole, on a le droit de parler que lorsqu’on a le </a:t>
            </a:r>
            <a:r>
              <a:rPr lang="fr-FR" baseline="0" dirty="0" err="1" smtClean="0"/>
              <a:t>baton</a:t>
            </a:r>
            <a:r>
              <a:rPr lang="fr-FR" baseline="0" dirty="0" smtClean="0"/>
              <a:t> de parole</a:t>
            </a:r>
          </a:p>
          <a:p>
            <a:r>
              <a:rPr lang="fr-FR" baseline="0" dirty="0" smtClean="0"/>
              <a:t>Importance du rituel: même lieu, même heure, chaque semaine</a:t>
            </a:r>
            <a:endParaRPr lang="fr-FR" dirty="0" smtClean="0"/>
          </a:p>
          <a:p>
            <a:endParaRPr lang="fr-FR" dirty="0" smtClean="0"/>
          </a:p>
          <a:p>
            <a:r>
              <a:rPr lang="fr-FR" dirty="0" smtClean="0"/>
              <a:t>Ces</a:t>
            </a:r>
            <a:r>
              <a:rPr lang="fr-FR" baseline="0" dirty="0" smtClean="0"/>
              <a:t> règles de base qui sont à l’origine des ateliers philo se déclinent de différentes façons</a:t>
            </a:r>
            <a:r>
              <a:rPr lang="fr-FR" dirty="0" smtClean="0"/>
              <a:t>, les éditions RETZ ont publier « Préparer</a:t>
            </a:r>
            <a:r>
              <a:rPr lang="fr-FR" baseline="0" dirty="0" smtClean="0"/>
              <a:t> et animer des ateliers philo », à disposition pendant la pause utilisent:</a:t>
            </a:r>
          </a:p>
          <a:p>
            <a:r>
              <a:rPr lang="fr-FR" baseline="0" dirty="0" smtClean="0"/>
              <a:t>Notamment ils rappellent aux enfants:</a:t>
            </a:r>
          </a:p>
          <a:p>
            <a:r>
              <a:rPr lang="fr-FR" baseline="0" dirty="0" smtClean="0"/>
              <a:t>Que toutes les idées sont intéressantes si elles restent dans le sujet</a:t>
            </a:r>
          </a:p>
          <a:p>
            <a:r>
              <a:rPr lang="fr-FR" baseline="0" dirty="0" smtClean="0"/>
              <a:t>On essaie d’expliquer ses idées</a:t>
            </a:r>
          </a:p>
          <a:p>
            <a:r>
              <a:rPr lang="fr-FR" baseline="0" dirty="0" smtClean="0"/>
              <a:t>On écoute celui qui parle pour comprendre ses idées et pouvoir dire si l’on est d’accord ou pas</a:t>
            </a:r>
          </a:p>
          <a:p>
            <a:r>
              <a:rPr lang="fr-FR" baseline="0" dirty="0" smtClean="0"/>
              <a:t>On n’est pas </a:t>
            </a:r>
            <a:endParaRPr lang="fr-FR" dirty="0"/>
          </a:p>
        </p:txBody>
      </p:sp>
      <p:sp>
        <p:nvSpPr>
          <p:cNvPr id="4" name="Espace réservé du numéro de diapositive 3"/>
          <p:cNvSpPr>
            <a:spLocks noGrp="1"/>
          </p:cNvSpPr>
          <p:nvPr>
            <p:ph type="sldNum" sz="quarter" idx="10"/>
          </p:nvPr>
        </p:nvSpPr>
        <p:spPr/>
        <p:txBody>
          <a:bodyPr/>
          <a:lstStyle/>
          <a:p>
            <a:fld id="{43844151-FCEA-4315-9E50-06D10E547691}" type="slidenum">
              <a:rPr lang="fr-FR" smtClean="0"/>
              <a:pPr/>
              <a:t>9</a:t>
            </a:fld>
            <a:endParaRPr lang="fr-FR"/>
          </a:p>
        </p:txBody>
      </p:sp>
    </p:spTree>
    <p:extLst>
      <p:ext uri="{BB962C8B-B14F-4D97-AF65-F5344CB8AC3E}">
        <p14:creationId xmlns:p14="http://schemas.microsoft.com/office/powerpoint/2010/main" xmlns="" val="328180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9680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225021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0525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472543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941879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306724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67163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955905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4151184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345839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812108-6AE6-448A-AA5C-CD9B5C94E3EB}" type="datetimeFigureOut">
              <a:rPr lang="fr-FR" smtClean="0"/>
              <a:pPr/>
              <a:t>01/03/2017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1704496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12108-6AE6-448A-AA5C-CD9B5C94E3EB}" type="datetimeFigureOut">
              <a:rPr lang="fr-FR" smtClean="0"/>
              <a:pPr/>
              <a:t>01/03/2017</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D31FE-73B8-4F0A-ABA6-C553758B4473}" type="slidenum">
              <a:rPr lang="fr-FR" smtClean="0"/>
              <a:pPr/>
              <a:t>‹N°›</a:t>
            </a:fld>
            <a:endParaRPr lang="fr-FR" dirty="0"/>
          </a:p>
        </p:txBody>
      </p:sp>
    </p:spTree>
    <p:extLst>
      <p:ext uri="{BB962C8B-B14F-4D97-AF65-F5344CB8AC3E}">
        <p14:creationId xmlns:p14="http://schemas.microsoft.com/office/powerpoint/2010/main" xmlns="" val="46216758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629013" y="1551963"/>
            <a:ext cx="5257099" cy="3330430"/>
          </a:xfrm>
        </p:spPr>
        <p:txBody>
          <a:bodyPr>
            <a:normAutofit/>
          </a:bodyPr>
          <a:lstStyle/>
          <a:p>
            <a:r>
              <a:rPr lang="fr-FR" sz="4400" dirty="0"/>
              <a:t>LES ATELIERS </a:t>
            </a:r>
            <a:r>
              <a:rPr lang="fr-FR" sz="4400" dirty="0" smtClean="0"/>
              <a:t>PHILOSOPHIQUES</a:t>
            </a:r>
            <a:endParaRPr lang="fr-FR" sz="4400" dirty="0"/>
          </a:p>
        </p:txBody>
      </p:sp>
      <p:pic>
        <p:nvPicPr>
          <p:cNvPr id="5" name="Espace réservé du contenu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579" y="0"/>
            <a:ext cx="4891482" cy="70001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2705394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9257" y="1204685"/>
            <a:ext cx="10580914" cy="65314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Annonce du thème et rappel des règles 1minute</a:t>
            </a:r>
          </a:p>
        </p:txBody>
      </p:sp>
      <p:sp>
        <p:nvSpPr>
          <p:cNvPr id="13" name="ZoneTexte 12"/>
          <p:cNvSpPr txBox="1"/>
          <p:nvPr/>
        </p:nvSpPr>
        <p:spPr>
          <a:xfrm>
            <a:off x="2151326" y="378177"/>
            <a:ext cx="6713691" cy="646331"/>
          </a:xfrm>
          <a:prstGeom prst="rect">
            <a:avLst/>
          </a:prstGeom>
          <a:noFill/>
        </p:spPr>
        <p:txBody>
          <a:bodyPr wrap="square" rtlCol="0">
            <a:spAutoFit/>
          </a:bodyPr>
          <a:lstStyle/>
          <a:p>
            <a:r>
              <a:rPr lang="fr-FR" sz="3600" b="1" dirty="0"/>
              <a:t>Déroulement de l’atelier</a:t>
            </a:r>
          </a:p>
        </p:txBody>
      </p:sp>
    </p:spTree>
    <p:extLst>
      <p:ext uri="{BB962C8B-B14F-4D97-AF65-F5344CB8AC3E}">
        <p14:creationId xmlns:p14="http://schemas.microsoft.com/office/powerpoint/2010/main" xmlns="" val="97646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27314" y="1161142"/>
            <a:ext cx="10363200" cy="5016758"/>
          </a:xfrm>
          <a:prstGeom prst="rect">
            <a:avLst/>
          </a:prstGeom>
          <a:noFill/>
        </p:spPr>
        <p:txBody>
          <a:bodyPr wrap="square" rtlCol="0">
            <a:spAutoFit/>
          </a:bodyPr>
          <a:lstStyle/>
          <a:p>
            <a:pPr algn="just"/>
            <a:r>
              <a:rPr lang="fr-FR" sz="4000" i="1" dirty="0"/>
              <a:t>« faire de la philosophie, c’est réfléchir sur un sujet qui intéresse le monde entier et qui a toujours intéressé car il n’y a pas de bonnes ou de mauvaises réponses. Il faut oublier qu’on est élève, il faut parler comme si on était une personne du monde. Je n’interviendrai pas. Pendant deux minutes on réfléchit tout seul. »</a:t>
            </a:r>
          </a:p>
        </p:txBody>
      </p:sp>
    </p:spTree>
    <p:extLst>
      <p:ext uri="{BB962C8B-B14F-4D97-AF65-F5344CB8AC3E}">
        <p14:creationId xmlns:p14="http://schemas.microsoft.com/office/powerpoint/2010/main" xmlns="" val="1615772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9257" y="1379305"/>
            <a:ext cx="10580914" cy="65314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Annonce du thème et rappel des règles 1minute</a:t>
            </a:r>
          </a:p>
        </p:txBody>
      </p:sp>
      <p:sp>
        <p:nvSpPr>
          <p:cNvPr id="4" name="Rectangle 3"/>
          <p:cNvSpPr/>
          <p:nvPr/>
        </p:nvSpPr>
        <p:spPr>
          <a:xfrm>
            <a:off x="769257" y="2213880"/>
            <a:ext cx="10580914" cy="65314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Réflexion individuelle 2 minutes</a:t>
            </a:r>
          </a:p>
        </p:txBody>
      </p:sp>
      <p:sp>
        <p:nvSpPr>
          <p:cNvPr id="5" name="Rectangle 4"/>
          <p:cNvSpPr/>
          <p:nvPr/>
        </p:nvSpPr>
        <p:spPr>
          <a:xfrm>
            <a:off x="769257" y="4711698"/>
            <a:ext cx="10580914" cy="65314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Synthèse orale 5 minutes</a:t>
            </a:r>
          </a:p>
        </p:txBody>
      </p:sp>
      <p:sp>
        <p:nvSpPr>
          <p:cNvPr id="9" name="Rectangle 8"/>
          <p:cNvSpPr/>
          <p:nvPr/>
        </p:nvSpPr>
        <p:spPr>
          <a:xfrm>
            <a:off x="769257" y="3910688"/>
            <a:ext cx="10580914" cy="65314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Fin des échanges 1 à 2 minute(s)</a:t>
            </a:r>
          </a:p>
        </p:txBody>
      </p:sp>
      <p:sp>
        <p:nvSpPr>
          <p:cNvPr id="10" name="Rectangle 9"/>
          <p:cNvSpPr/>
          <p:nvPr/>
        </p:nvSpPr>
        <p:spPr>
          <a:xfrm>
            <a:off x="769257" y="3109678"/>
            <a:ext cx="10580914" cy="653143"/>
          </a:xfrm>
          <a:prstGeom prst="rect">
            <a:avLst/>
          </a:prstGeom>
          <a:solidFill>
            <a:schemeClr val="accent1"/>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Échanges entre élèves 10 minutes</a:t>
            </a:r>
          </a:p>
        </p:txBody>
      </p:sp>
      <p:sp>
        <p:nvSpPr>
          <p:cNvPr id="11" name="Rectangle 10"/>
          <p:cNvSpPr/>
          <p:nvPr/>
        </p:nvSpPr>
        <p:spPr>
          <a:xfrm>
            <a:off x="769257" y="5631542"/>
            <a:ext cx="10580914" cy="653143"/>
          </a:xfrm>
          <a:prstGeom prst="rect">
            <a:avLst/>
          </a:prstGeom>
          <a:solidFill>
            <a:schemeClr val="accent5"/>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Compte rendu écrit après la séance</a:t>
            </a:r>
          </a:p>
        </p:txBody>
      </p:sp>
      <p:sp>
        <p:nvSpPr>
          <p:cNvPr id="12" name="Rectangle 11"/>
          <p:cNvSpPr/>
          <p:nvPr/>
        </p:nvSpPr>
        <p:spPr>
          <a:xfrm>
            <a:off x="362858" y="840696"/>
            <a:ext cx="2046514" cy="834571"/>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a:t>Possibilité d’utiliser des inducteurs</a:t>
            </a:r>
          </a:p>
        </p:txBody>
      </p:sp>
      <p:sp>
        <p:nvSpPr>
          <p:cNvPr id="13" name="ZoneTexte 12"/>
          <p:cNvSpPr txBox="1"/>
          <p:nvPr/>
        </p:nvSpPr>
        <p:spPr>
          <a:xfrm>
            <a:off x="3065726" y="466273"/>
            <a:ext cx="6713691" cy="646331"/>
          </a:xfrm>
          <a:prstGeom prst="rect">
            <a:avLst/>
          </a:prstGeom>
          <a:noFill/>
        </p:spPr>
        <p:txBody>
          <a:bodyPr wrap="square" rtlCol="0">
            <a:spAutoFit/>
          </a:bodyPr>
          <a:lstStyle/>
          <a:p>
            <a:r>
              <a:rPr lang="fr-FR" sz="3600" b="1" dirty="0"/>
              <a:t>Déroulement de l’atelier</a:t>
            </a:r>
          </a:p>
        </p:txBody>
      </p:sp>
      <p:pic>
        <p:nvPicPr>
          <p:cNvPr id="6" name="Imag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555424" y="665877"/>
            <a:ext cx="2201146" cy="2201146"/>
          </a:xfrm>
          <a:prstGeom prst="rect">
            <a:avLst/>
          </a:prstGeom>
        </p:spPr>
      </p:pic>
    </p:spTree>
    <p:extLst>
      <p:ext uri="{BB962C8B-B14F-4D97-AF65-F5344CB8AC3E}">
        <p14:creationId xmlns:p14="http://schemas.microsoft.com/office/powerpoint/2010/main" xmlns="" val="13733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thèmes </a:t>
            </a:r>
          </a:p>
        </p:txBody>
      </p:sp>
      <p:pic>
        <p:nvPicPr>
          <p:cNvPr id="3" name="Picture 8"/>
          <p:cNvPicPr/>
          <p:nvPr/>
        </p:nvPicPr>
        <p:blipFill>
          <a:blip r:embed="rId3" cstate="print"/>
          <a:stretch>
            <a:fillRect/>
          </a:stretch>
        </p:blipFill>
        <p:spPr>
          <a:xfrm>
            <a:off x="5850799" y="-326752"/>
            <a:ext cx="7021830" cy="9253220"/>
          </a:xfrm>
          <a:prstGeom prst="rect">
            <a:avLst/>
          </a:prstGeom>
        </p:spPr>
      </p:pic>
    </p:spTree>
    <p:extLst>
      <p:ext uri="{BB962C8B-B14F-4D97-AF65-F5344CB8AC3E}">
        <p14:creationId xmlns:p14="http://schemas.microsoft.com/office/powerpoint/2010/main" xmlns="" val="633375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Quelques inducteurs…</a:t>
            </a:r>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3387" y="1575459"/>
            <a:ext cx="2745242" cy="365263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30817" y="3670754"/>
            <a:ext cx="2476500" cy="3114675"/>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654754" y="1343230"/>
            <a:ext cx="1857375" cy="2466975"/>
          </a:xfrm>
          <a:prstGeom prst="rect">
            <a:avLst/>
          </a:prstGeom>
        </p:spPr>
      </p:pic>
      <p:sp>
        <p:nvSpPr>
          <p:cNvPr id="7" name="ZoneTexte 6"/>
          <p:cNvSpPr txBox="1"/>
          <p:nvPr/>
        </p:nvSpPr>
        <p:spPr>
          <a:xfrm>
            <a:off x="7112000" y="365124"/>
            <a:ext cx="4354286" cy="1200329"/>
          </a:xfrm>
          <a:prstGeom prst="rect">
            <a:avLst/>
          </a:prstGeom>
          <a:noFill/>
        </p:spPr>
        <p:txBody>
          <a:bodyPr wrap="square" rtlCol="0">
            <a:spAutoFit/>
          </a:bodyPr>
          <a:lstStyle/>
          <a:p>
            <a:r>
              <a:rPr lang="fr-FR" dirty="0"/>
              <a:t>Des chansons, des poèmes</a:t>
            </a:r>
          </a:p>
          <a:p>
            <a:endParaRPr lang="fr-FR" dirty="0"/>
          </a:p>
          <a:p>
            <a:endParaRPr lang="fr-FR" dirty="0"/>
          </a:p>
          <a:p>
            <a:r>
              <a:rPr lang="fr-FR" dirty="0"/>
              <a:t>Être né quelque part, liberté… </a:t>
            </a:r>
          </a:p>
        </p:txBody>
      </p:sp>
      <p:pic>
        <p:nvPicPr>
          <p:cNvPr id="3" name="Image 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733496" y="1994515"/>
            <a:ext cx="1815690" cy="1815690"/>
          </a:xfrm>
          <a:prstGeom prst="rect">
            <a:avLst/>
          </a:prstGeom>
        </p:spPr>
      </p:pic>
      <p:pic>
        <p:nvPicPr>
          <p:cNvPr id="2050" name="Picture 2" descr="liberté paul éluard analys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8000" y="2062020"/>
            <a:ext cx="2266950" cy="4286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1316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0336"/>
            <a:ext cx="10624457" cy="6868336"/>
          </a:xfrm>
          <a:prstGeom prst="rect">
            <a:avLst/>
          </a:prstGeom>
        </p:spPr>
      </p:pic>
      <p:sp>
        <p:nvSpPr>
          <p:cNvPr id="4" name="AutoShape 2" descr="Résultat de recherche d'images pour &quot;image débat philo&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xmlns="" val="3193494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 y="0"/>
            <a:ext cx="8590327" cy="7109236"/>
          </a:xfrm>
          <a:prstGeom prst="rect">
            <a:avLst/>
          </a:prstGeom>
        </p:spPr>
      </p:pic>
    </p:spTree>
    <p:extLst>
      <p:ext uri="{BB962C8B-B14F-4D97-AF65-F5344CB8AC3E}">
        <p14:creationId xmlns:p14="http://schemas.microsoft.com/office/powerpoint/2010/main" xmlns="" val="1953837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14792" cy="6858000"/>
          </a:xfrm>
          <a:prstGeom prst="rect">
            <a:avLst/>
          </a:prstGeom>
        </p:spPr>
      </p:pic>
    </p:spTree>
    <p:extLst>
      <p:ext uri="{BB962C8B-B14F-4D97-AF65-F5344CB8AC3E}">
        <p14:creationId xmlns:p14="http://schemas.microsoft.com/office/powerpoint/2010/main" xmlns="" val="2899403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4486" y="5532437"/>
            <a:ext cx="10515600" cy="1325563"/>
          </a:xfrm>
        </p:spPr>
        <p:txBody>
          <a:bodyPr/>
          <a:lstStyle/>
          <a:p>
            <a:r>
              <a:rPr lang="fr-FR" dirty="0"/>
              <a:t>https://vimeo.com/88590692</a:t>
            </a:r>
          </a:p>
        </p:txBody>
      </p:sp>
      <p:pic>
        <p:nvPicPr>
          <p:cNvPr id="7170" name="Picture 2" descr="http://www.cafepedagogique.net/lemensuel/lenseignant/lettres/philosophie/PublishingImages/102/phi2.jpg"/>
          <p:cNvPicPr>
            <a:picLocks noChangeAspect="1" noChangeArrowheads="1"/>
          </p:cNvPicPr>
          <p:nvPr/>
        </p:nvPicPr>
        <p:blipFill>
          <a:blip r:embed="rId3" cstate="print"/>
          <a:srcRect/>
          <a:stretch>
            <a:fillRect/>
          </a:stretch>
        </p:blipFill>
        <p:spPr bwMode="auto">
          <a:xfrm>
            <a:off x="691152" y="382875"/>
            <a:ext cx="3423648" cy="5079532"/>
          </a:xfrm>
          <a:prstGeom prst="rect">
            <a:avLst/>
          </a:prstGeom>
          <a:noFill/>
        </p:spPr>
      </p:pic>
    </p:spTree>
    <p:extLst>
      <p:ext uri="{BB962C8B-B14F-4D97-AF65-F5344CB8AC3E}">
        <p14:creationId xmlns:p14="http://schemas.microsoft.com/office/powerpoint/2010/main" xmlns="" val="4048292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 nous maintenant…</a:t>
            </a:r>
          </a:p>
        </p:txBody>
      </p:sp>
      <p:pic>
        <p:nvPicPr>
          <p:cNvPr id="3" name="Imag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196181" y="1878261"/>
            <a:ext cx="4762500" cy="4762500"/>
          </a:xfrm>
          <a:prstGeom prst="rect">
            <a:avLst/>
          </a:prstGeom>
        </p:spPr>
      </p:pic>
      <p:sp>
        <p:nvSpPr>
          <p:cNvPr id="4" name="Rectangle 3"/>
          <p:cNvSpPr/>
          <p:nvPr/>
        </p:nvSpPr>
        <p:spPr>
          <a:xfrm>
            <a:off x="272049" y="1597643"/>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L’amitié</a:t>
            </a:r>
            <a:endParaRPr lang="fr-FR" dirty="0"/>
          </a:p>
        </p:txBody>
      </p:sp>
      <p:sp>
        <p:nvSpPr>
          <p:cNvPr id="5" name="Rectangle 4"/>
          <p:cNvSpPr/>
          <p:nvPr/>
        </p:nvSpPr>
        <p:spPr>
          <a:xfrm>
            <a:off x="4287078" y="3213463"/>
            <a:ext cx="1839402" cy="9543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Être intelligent</a:t>
            </a:r>
            <a:endParaRPr lang="fr-FR" dirty="0"/>
          </a:p>
        </p:txBody>
      </p:sp>
      <p:sp>
        <p:nvSpPr>
          <p:cNvPr id="6" name="Rectangle 5"/>
          <p:cNvSpPr/>
          <p:nvPr/>
        </p:nvSpPr>
        <p:spPr>
          <a:xfrm>
            <a:off x="7580244" y="1058090"/>
            <a:ext cx="1890327" cy="8170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Qu’est ce qu’un adulte ?</a:t>
            </a:r>
            <a:endParaRPr lang="fr-FR" dirty="0"/>
          </a:p>
        </p:txBody>
      </p:sp>
      <p:sp>
        <p:nvSpPr>
          <p:cNvPr id="7" name="Rectangle 6"/>
          <p:cNvSpPr/>
          <p:nvPr/>
        </p:nvSpPr>
        <p:spPr>
          <a:xfrm>
            <a:off x="556593" y="5172890"/>
            <a:ext cx="2029854" cy="8700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L’injustice</a:t>
            </a:r>
            <a:endParaRPr lang="fr-FR" dirty="0"/>
          </a:p>
        </p:txBody>
      </p:sp>
      <p:sp>
        <p:nvSpPr>
          <p:cNvPr id="8" name="Rectangle 7"/>
          <p:cNvSpPr/>
          <p:nvPr/>
        </p:nvSpPr>
        <p:spPr>
          <a:xfrm>
            <a:off x="3794667" y="5799529"/>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C’est </a:t>
            </a:r>
            <a:r>
              <a:rPr lang="fr-FR" smtClean="0"/>
              <a:t>quoi réussir ?</a:t>
            </a:r>
            <a:endParaRPr lang="fr-FR" dirty="0"/>
          </a:p>
        </p:txBody>
      </p:sp>
      <p:sp>
        <p:nvSpPr>
          <p:cNvPr id="9" name="Rectangle 8"/>
          <p:cNvSpPr/>
          <p:nvPr/>
        </p:nvSpPr>
        <p:spPr>
          <a:xfrm>
            <a:off x="3097981" y="4802398"/>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Se moquer</a:t>
            </a:r>
            <a:endParaRPr lang="fr-FR" dirty="0"/>
          </a:p>
        </p:txBody>
      </p:sp>
      <p:sp>
        <p:nvSpPr>
          <p:cNvPr id="10" name="Rectangle 9"/>
          <p:cNvSpPr/>
          <p:nvPr/>
        </p:nvSpPr>
        <p:spPr>
          <a:xfrm>
            <a:off x="1199513" y="3060683"/>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Le courage</a:t>
            </a:r>
            <a:endParaRPr lang="fr-FR" dirty="0"/>
          </a:p>
        </p:txBody>
      </p:sp>
      <p:sp>
        <p:nvSpPr>
          <p:cNvPr id="11" name="Rectangle 10"/>
          <p:cNvSpPr/>
          <p:nvPr/>
        </p:nvSpPr>
        <p:spPr>
          <a:xfrm>
            <a:off x="4082049" y="1541037"/>
            <a:ext cx="2588718" cy="583854"/>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Un sujet de votre choix </a:t>
            </a:r>
            <a:endParaRPr lang="fr-FR" dirty="0"/>
          </a:p>
        </p:txBody>
      </p:sp>
      <p:sp>
        <p:nvSpPr>
          <p:cNvPr id="12" name="Rectangle 11"/>
          <p:cNvSpPr/>
          <p:nvPr/>
        </p:nvSpPr>
        <p:spPr>
          <a:xfrm>
            <a:off x="9015456" y="243460"/>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La colère</a:t>
            </a:r>
            <a:endParaRPr lang="fr-FR" dirty="0"/>
          </a:p>
        </p:txBody>
      </p:sp>
      <p:sp>
        <p:nvSpPr>
          <p:cNvPr id="13" name="Rectangle 12"/>
          <p:cNvSpPr/>
          <p:nvPr/>
        </p:nvSpPr>
        <p:spPr>
          <a:xfrm>
            <a:off x="9050290" y="2054844"/>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La richesse</a:t>
            </a:r>
            <a:endParaRPr lang="fr-FR" dirty="0"/>
          </a:p>
        </p:txBody>
      </p:sp>
      <p:sp>
        <p:nvSpPr>
          <p:cNvPr id="14" name="Rectangle 13"/>
          <p:cNvSpPr/>
          <p:nvPr/>
        </p:nvSpPr>
        <p:spPr>
          <a:xfrm>
            <a:off x="306884" y="3892352"/>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Le bonheur</a:t>
            </a:r>
            <a:endParaRPr lang="fr-FR" dirty="0"/>
          </a:p>
        </p:txBody>
      </p:sp>
      <p:sp>
        <p:nvSpPr>
          <p:cNvPr id="15" name="Rectangle 14"/>
          <p:cNvSpPr/>
          <p:nvPr/>
        </p:nvSpPr>
        <p:spPr>
          <a:xfrm>
            <a:off x="4704713" y="2411894"/>
            <a:ext cx="2588718" cy="583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La famille</a:t>
            </a:r>
            <a:endParaRPr lang="fr-FR" dirty="0"/>
          </a:p>
        </p:txBody>
      </p:sp>
      <p:sp>
        <p:nvSpPr>
          <p:cNvPr id="16" name="Rectangle 15"/>
          <p:cNvSpPr/>
          <p:nvPr/>
        </p:nvSpPr>
        <p:spPr>
          <a:xfrm>
            <a:off x="3446699" y="4258491"/>
            <a:ext cx="3372111" cy="41441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Que signifie être exploité ?</a:t>
            </a:r>
            <a:endParaRPr lang="fr-FR" dirty="0"/>
          </a:p>
        </p:txBody>
      </p:sp>
      <p:sp>
        <p:nvSpPr>
          <p:cNvPr id="17" name="Rectangle 16"/>
          <p:cNvSpPr/>
          <p:nvPr/>
        </p:nvSpPr>
        <p:spPr>
          <a:xfrm>
            <a:off x="542390" y="2312126"/>
            <a:ext cx="3441781" cy="6060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smtClean="0"/>
              <a:t>Est-ce que tout le monde est pareil ?</a:t>
            </a:r>
            <a:endParaRPr lang="fr-FR" dirty="0"/>
          </a:p>
        </p:txBody>
      </p:sp>
    </p:spTree>
    <p:extLst>
      <p:ext uri="{BB962C8B-B14F-4D97-AF65-F5344CB8AC3E}">
        <p14:creationId xmlns:p14="http://schemas.microsoft.com/office/powerpoint/2010/main" xmlns="" val="238937031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69257" y="402673"/>
            <a:ext cx="10697029" cy="4125784"/>
          </a:xfrm>
        </p:spPr>
        <p:txBody>
          <a:bodyPr>
            <a:normAutofit/>
          </a:bodyPr>
          <a:lstStyle/>
          <a:p>
            <a:pPr algn="just"/>
            <a:r>
              <a:rPr lang="fr-FR" sz="3200" dirty="0">
                <a:latin typeface="+mn-lt"/>
              </a:rPr>
              <a:t>Les ateliers philosophie :</a:t>
            </a:r>
          </a:p>
          <a:p>
            <a:pPr marL="457200" indent="-457200" algn="just">
              <a:buFontTx/>
              <a:buChar char="-"/>
            </a:pPr>
            <a:r>
              <a:rPr lang="fr-FR" sz="3200" dirty="0">
                <a:latin typeface="+mn-lt"/>
              </a:rPr>
              <a:t>offrent la possibilité aux élèves de sortir de leur statut d’élève pour n’être plus qu’un enfant, représentant de l’Humanité</a:t>
            </a:r>
            <a:r>
              <a:rPr lang="fr-FR" sz="3200" dirty="0"/>
              <a:t> et de </a:t>
            </a:r>
            <a:r>
              <a:rPr lang="fr-FR" sz="3200" dirty="0" smtClean="0"/>
              <a:t>futur citoyen</a:t>
            </a:r>
            <a:endParaRPr lang="fr-FR" sz="3200" dirty="0">
              <a:latin typeface="+mn-lt"/>
            </a:endParaRPr>
          </a:p>
          <a:p>
            <a:pPr marL="457200" indent="-457200" algn="just">
              <a:buFontTx/>
              <a:buChar char="-"/>
            </a:pPr>
            <a:r>
              <a:rPr lang="fr-FR" sz="3200" dirty="0"/>
              <a:t>Agissent sur le climat de classe</a:t>
            </a:r>
          </a:p>
          <a:p>
            <a:pPr marL="457200" indent="-457200" algn="just">
              <a:buFontTx/>
              <a:buChar char="-"/>
            </a:pPr>
            <a:r>
              <a:rPr lang="fr-FR" sz="3200" dirty="0"/>
              <a:t>Permettent aux élèves de faire l’expérience de l’empathie.</a:t>
            </a:r>
          </a:p>
          <a:p>
            <a:pPr marL="457200" indent="-457200" algn="just">
              <a:buFontTx/>
              <a:buChar char="-"/>
            </a:pPr>
            <a:endParaRPr lang="fr-FR" sz="2800" dirty="0"/>
          </a:p>
          <a:p>
            <a:pPr marL="457200" indent="-457200" algn="just">
              <a:buFontTx/>
              <a:buChar char="-"/>
            </a:pPr>
            <a:endParaRPr lang="fr-FR" sz="2800" dirty="0">
              <a:latin typeface="+mn-lt"/>
            </a:endParaRPr>
          </a:p>
          <a:p>
            <a:pPr algn="l"/>
            <a:endParaRPr lang="fr-FR" sz="2800" dirty="0"/>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112842" y="3951215"/>
            <a:ext cx="6081057" cy="2736475"/>
          </a:xfrm>
          <a:prstGeom prst="rect">
            <a:avLst/>
          </a:prstGeom>
        </p:spPr>
      </p:pic>
    </p:spTree>
    <p:extLst>
      <p:ext uri="{BB962C8B-B14F-4D97-AF65-F5344CB8AC3E}">
        <p14:creationId xmlns:p14="http://schemas.microsoft.com/office/powerpoint/2010/main" xmlns="" val="67002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Pour les élèves à BEP (et les autres)</a:t>
            </a:r>
          </a:p>
        </p:txBody>
      </p:sp>
      <p:sp>
        <p:nvSpPr>
          <p:cNvPr id="3" name="Espace réservé du contenu 2"/>
          <p:cNvSpPr>
            <a:spLocks noGrp="1"/>
          </p:cNvSpPr>
          <p:nvPr>
            <p:ph idx="1"/>
          </p:nvPr>
        </p:nvSpPr>
        <p:spPr/>
        <p:txBody>
          <a:bodyPr/>
          <a:lstStyle/>
          <a:p>
            <a:pPr marL="0" indent="0" algn="just">
              <a:buNone/>
            </a:pPr>
            <a:r>
              <a:rPr lang="fr-FR" sz="3200" dirty="0"/>
              <a:t>Les ateliers philo permettent également: </a:t>
            </a:r>
          </a:p>
          <a:p>
            <a:pPr algn="just">
              <a:buFontTx/>
              <a:buChar char="-"/>
            </a:pPr>
            <a:r>
              <a:rPr lang="fr-FR" sz="3200" dirty="0"/>
              <a:t>De diminuer l’agressivité entre élèves</a:t>
            </a:r>
          </a:p>
          <a:p>
            <a:pPr algn="just">
              <a:buFontTx/>
              <a:buChar char="-"/>
            </a:pPr>
            <a:r>
              <a:rPr lang="fr-FR" sz="3200" dirty="0"/>
              <a:t>De </a:t>
            </a:r>
            <a:r>
              <a:rPr lang="fr-FR" sz="3200" dirty="0" smtClean="0"/>
              <a:t>leur </a:t>
            </a:r>
            <a:r>
              <a:rPr lang="fr-FR" sz="3200" dirty="0"/>
              <a:t>permettre de mettre des mots sur ce qu’ils ressentent et ainsi de ne pas passer à l’acte</a:t>
            </a:r>
          </a:p>
          <a:p>
            <a:pPr algn="just">
              <a:buFontTx/>
              <a:buChar char="-"/>
            </a:pPr>
            <a:r>
              <a:rPr lang="fr-FR" sz="3200" dirty="0"/>
              <a:t>De leur apprendre à s’exprimer dans le respect de la parole de chacun</a:t>
            </a:r>
          </a:p>
          <a:p>
            <a:pPr marL="0" indent="0">
              <a:buNone/>
            </a:pP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37304" y="536907"/>
            <a:ext cx="1954696" cy="1954696"/>
          </a:xfrm>
          <a:prstGeom prst="rect">
            <a:avLst/>
          </a:prstGeom>
        </p:spPr>
      </p:pic>
    </p:spTree>
    <p:extLst>
      <p:ext uri="{BB962C8B-B14F-4D97-AF65-F5344CB8AC3E}">
        <p14:creationId xmlns:p14="http://schemas.microsoft.com/office/powerpoint/2010/main" xmlns="" val="1046240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60059" y="163788"/>
            <a:ext cx="11051796" cy="6505459"/>
          </a:xfrm>
        </p:spPr>
        <p:txBody>
          <a:bodyPr>
            <a:normAutofit lnSpcReduction="10000"/>
          </a:bodyPr>
          <a:lstStyle/>
          <a:p>
            <a:pPr marL="0" indent="0" algn="just">
              <a:buNone/>
            </a:pPr>
            <a:endParaRPr lang="fr-FR" sz="4400" dirty="0"/>
          </a:p>
          <a:p>
            <a:pPr marL="0" indent="0" algn="just">
              <a:buNone/>
            </a:pPr>
            <a:r>
              <a:rPr lang="fr-FR" sz="4400" dirty="0"/>
              <a:t>« </a:t>
            </a:r>
            <a:r>
              <a:rPr lang="fr-FR" sz="4400" i="1" dirty="0"/>
              <a:t>Il n’y a pas de fatalité de la violence, une éducation bien construite peut amener l’enfant à construire la pensée contre le corps primaire. Ce corps qui menace toujours d’imposer ses pulsions et de mener la terreur</a:t>
            </a:r>
            <a:r>
              <a:rPr lang="fr-FR" sz="4400" dirty="0"/>
              <a:t> » Philippe </a:t>
            </a:r>
            <a:r>
              <a:rPr lang="fr-FR" sz="4400" dirty="0" err="1"/>
              <a:t>Merieu</a:t>
            </a:r>
            <a:r>
              <a:rPr lang="fr-FR" sz="4400" dirty="0"/>
              <a:t>.</a:t>
            </a:r>
          </a:p>
          <a:p>
            <a:pPr marL="0" indent="0" algn="just">
              <a:buNone/>
            </a:pPr>
            <a:endParaRPr lang="fr-FR" sz="4400" dirty="0"/>
          </a:p>
          <a:p>
            <a:pPr marL="0" indent="0" algn="just">
              <a:buNone/>
            </a:pPr>
            <a:r>
              <a:rPr lang="fr-FR" sz="4400" dirty="0"/>
              <a:t>Apprendre à philosopher c’est apprendre à penser par soi même et à penser avec les autres.</a:t>
            </a:r>
          </a:p>
          <a:p>
            <a:pPr marL="0" indent="0" algn="just">
              <a:buNone/>
            </a:pPr>
            <a:endParaRPr lang="fr-FR" sz="4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41490" y="163788"/>
            <a:ext cx="4269995" cy="6276893"/>
          </a:xfrm>
          <a:prstGeom prst="rect">
            <a:avLst/>
          </a:prstGeom>
        </p:spPr>
      </p:pic>
    </p:spTree>
    <p:extLst>
      <p:ext uri="{BB962C8B-B14F-4D97-AF65-F5344CB8AC3E}">
        <p14:creationId xmlns:p14="http://schemas.microsoft.com/office/powerpoint/2010/main" xmlns="" val="38492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Place de l’atelier philo dans les programmes</a:t>
            </a:r>
          </a:p>
        </p:txBody>
      </p:sp>
      <p:sp>
        <p:nvSpPr>
          <p:cNvPr id="3" name="Espace réservé du contenu 2"/>
          <p:cNvSpPr>
            <a:spLocks noGrp="1"/>
          </p:cNvSpPr>
          <p:nvPr>
            <p:ph idx="1"/>
          </p:nvPr>
        </p:nvSpPr>
        <p:spPr/>
        <p:txBody>
          <a:bodyPr>
            <a:normAutofit/>
          </a:bodyPr>
          <a:lstStyle/>
          <a:p>
            <a:pPr marL="0" indent="0" algn="just">
              <a:buNone/>
            </a:pPr>
            <a:r>
              <a:rPr lang="fr-FR" sz="2400" dirty="0"/>
              <a:t>Cette pratique quasi « militante » fait aujourd’hui son entrée officielle dans les programmes de l’école élémentaire dans le cadre de l’enseignement moral et civique:</a:t>
            </a:r>
          </a:p>
          <a:p>
            <a:pPr marL="0" indent="0" algn="just">
              <a:buNone/>
            </a:pPr>
            <a:r>
              <a:rPr lang="fr-FR" sz="1800" dirty="0">
                <a:solidFill>
                  <a:srgbClr val="0070C0"/>
                </a:solidFill>
              </a:rPr>
              <a:t>«discussions à visée </a:t>
            </a:r>
            <a:r>
              <a:rPr lang="fr-FR" sz="1800" dirty="0" smtClean="0">
                <a:solidFill>
                  <a:srgbClr val="0070C0"/>
                </a:solidFill>
              </a:rPr>
              <a:t>philosophique»,</a:t>
            </a:r>
            <a:r>
              <a:rPr lang="fr-FR" sz="1800" dirty="0">
                <a:solidFill>
                  <a:srgbClr val="0070C0"/>
                </a:solidFill>
              </a:rPr>
              <a:t> « débats réglés », sur des « dilemmes moraux » doivent désormais permettre aux élèves: « d’appréhender le point de vue d’autrui, les différentes formes de raisonnement moral, d’être mis en situation d’argumenter, de délibérer en s’initiant à la complexité des problèmes moraux et de justifier de leur choix ».</a:t>
            </a:r>
          </a:p>
          <a:p>
            <a:pPr marL="0" indent="0" algn="just">
              <a:buNone/>
            </a:pPr>
            <a:r>
              <a:rPr lang="fr-FR" sz="1800" dirty="0"/>
              <a:t>De même, à l’école maternelle, </a:t>
            </a:r>
            <a:r>
              <a:rPr lang="fr-FR" sz="1800" dirty="0">
                <a:solidFill>
                  <a:srgbClr val="0070C0"/>
                </a:solidFill>
              </a:rPr>
              <a:t>les élèves doivent découvrir les « fondements du débat collectif (…) pour une première acquisition des principes de la vie en </a:t>
            </a:r>
            <a:r>
              <a:rPr lang="fr-FR" sz="1800" dirty="0" smtClean="0">
                <a:solidFill>
                  <a:srgbClr val="0070C0"/>
                </a:solidFill>
              </a:rPr>
              <a:t>société. »</a:t>
            </a:r>
            <a:endParaRPr lang="fr-FR" sz="1800" dirty="0">
              <a:solidFill>
                <a:srgbClr val="0070C0"/>
              </a:solidFill>
            </a:endParaRPr>
          </a:p>
          <a:p>
            <a:pPr marL="0" indent="0" algn="just">
              <a:buNone/>
            </a:pPr>
            <a:r>
              <a:rPr lang="fr-FR" sz="2400" dirty="0"/>
              <a:t>En vous renvoyant à ce qui a été dit lors de la conférence de Mme Leduc :  autour de 4 ans, les enfants découvrent que les personnes dont eux mêmes, pensent et ressentent, chacun différemment de l’autre.</a:t>
            </a:r>
          </a:p>
        </p:txBody>
      </p:sp>
    </p:spTree>
    <p:extLst>
      <p:ext uri="{BB962C8B-B14F-4D97-AF65-F5344CB8AC3E}">
        <p14:creationId xmlns:p14="http://schemas.microsoft.com/office/powerpoint/2010/main" xmlns="" val="3065756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7089396" cy="1325563"/>
          </a:xfrm>
        </p:spPr>
        <p:style>
          <a:lnRef idx="2">
            <a:schemeClr val="dk1"/>
          </a:lnRef>
          <a:fillRef idx="1">
            <a:schemeClr val="lt1"/>
          </a:fillRef>
          <a:effectRef idx="0">
            <a:schemeClr val="dk1"/>
          </a:effectRef>
          <a:fontRef idx="minor">
            <a:schemeClr val="dk1"/>
          </a:fontRef>
        </p:style>
        <p:txBody>
          <a:bodyPr/>
          <a:lstStyle/>
          <a:p>
            <a:r>
              <a:rPr lang="fr-FR" b="1" dirty="0">
                <a:ln w="9525">
                  <a:solidFill>
                    <a:schemeClr val="bg1"/>
                  </a:solidFill>
                  <a:prstDash val="solid"/>
                </a:ln>
                <a:solidFill>
                  <a:schemeClr val="tx1"/>
                </a:solidFill>
                <a:effectLst>
                  <a:outerShdw blurRad="12700" dist="38100" dir="2700000" algn="tl" rotWithShape="0">
                    <a:schemeClr val="bg1">
                      <a:lumMod val="50000"/>
                    </a:schemeClr>
                  </a:outerShdw>
                </a:effectLst>
              </a:rPr>
              <a:t>Ce que n’est pas l’atelier philo </a:t>
            </a:r>
          </a:p>
        </p:txBody>
      </p:sp>
      <p:sp>
        <p:nvSpPr>
          <p:cNvPr id="3" name="Espace réservé du contenu 2"/>
          <p:cNvSpPr>
            <a:spLocks noGrp="1"/>
          </p:cNvSpPr>
          <p:nvPr>
            <p:ph idx="1"/>
          </p:nvPr>
        </p:nvSpPr>
        <p:spPr/>
        <p:txBody>
          <a:bodyPr/>
          <a:lstStyle/>
          <a:p>
            <a:r>
              <a:rPr lang="fr-FR" dirty="0"/>
              <a:t>Un quoi de neuf ?</a:t>
            </a:r>
          </a:p>
          <a:p>
            <a:r>
              <a:rPr lang="fr-FR" dirty="0"/>
              <a:t>Partir d’un incident pour éviter le procès</a:t>
            </a:r>
          </a:p>
          <a:p>
            <a:r>
              <a:rPr lang="fr-FR" dirty="0"/>
              <a:t>Un cours de philosophie pour les moins de 10 ans</a:t>
            </a:r>
          </a:p>
        </p:txBody>
      </p:sp>
      <p:pic>
        <p:nvPicPr>
          <p:cNvPr id="5" name="Imag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8442" y="4001294"/>
            <a:ext cx="3814502" cy="254583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9665" y="3360432"/>
            <a:ext cx="3797300" cy="260350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568771" y="153158"/>
            <a:ext cx="3175000" cy="2273300"/>
          </a:xfrm>
          <a:prstGeom prst="rect">
            <a:avLst/>
          </a:prstGeom>
        </p:spPr>
      </p:pic>
    </p:spTree>
    <p:extLst>
      <p:ext uri="{BB962C8B-B14F-4D97-AF65-F5344CB8AC3E}">
        <p14:creationId xmlns:p14="http://schemas.microsoft.com/office/powerpoint/2010/main" xmlns="" val="197156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conditions de mise en œuvre d’un atelier philo</a:t>
            </a:r>
          </a:p>
        </p:txBody>
      </p:sp>
      <p:sp>
        <p:nvSpPr>
          <p:cNvPr id="3" name="Espace réservé du contenu 2"/>
          <p:cNvSpPr>
            <a:spLocks noGrp="1"/>
          </p:cNvSpPr>
          <p:nvPr>
            <p:ph idx="1"/>
          </p:nvPr>
        </p:nvSpPr>
        <p:spPr>
          <a:xfrm>
            <a:off x="823686" y="2435225"/>
            <a:ext cx="10515600" cy="3718832"/>
          </a:xfrm>
        </p:spPr>
        <p:txBody>
          <a:bodyPr/>
          <a:lstStyle/>
          <a:p>
            <a:pPr marL="0" indent="0">
              <a:buNone/>
            </a:pPr>
            <a:r>
              <a:rPr lang="fr-FR" dirty="0"/>
              <a:t>•</a:t>
            </a:r>
            <a:r>
              <a:rPr lang="fr-FR" dirty="0">
                <a:solidFill>
                  <a:srgbClr val="FF0000"/>
                </a:solidFill>
              </a:rPr>
              <a:t>Où ?</a:t>
            </a:r>
            <a:endParaRPr lang="fr-FR" dirty="0"/>
          </a:p>
          <a:p>
            <a:pPr marL="0" indent="0">
              <a:buNone/>
            </a:pPr>
            <a:r>
              <a:rPr lang="fr-FR" dirty="0"/>
              <a:t>Pas forcément dans la classe</a:t>
            </a:r>
          </a:p>
          <a:p>
            <a:pPr marL="0" indent="0">
              <a:buNone/>
            </a:pPr>
            <a:r>
              <a:rPr lang="fr-FR" dirty="0"/>
              <a:t>Si impossible: adopter une organisation différente que celle de classe</a:t>
            </a:r>
          </a:p>
          <a:p>
            <a:pPr marL="0" indent="0">
              <a:buNone/>
            </a:pPr>
            <a:r>
              <a:rPr lang="fr-FR" dirty="0"/>
              <a:t>•</a:t>
            </a:r>
            <a:r>
              <a:rPr lang="fr-FR" dirty="0">
                <a:solidFill>
                  <a:srgbClr val="FF0000"/>
                </a:solidFill>
              </a:rPr>
              <a:t>Quand ?</a:t>
            </a:r>
          </a:p>
          <a:p>
            <a:pPr marL="0" indent="0">
              <a:buNone/>
            </a:pPr>
            <a:r>
              <a:rPr lang="fr-FR" dirty="0"/>
              <a:t>Le mieux: un créneau dans l’emploi du temps ritualisé</a:t>
            </a:r>
          </a:p>
          <a:p>
            <a:pPr marL="0" indent="0">
              <a:buNone/>
            </a:pPr>
            <a:r>
              <a:rPr lang="fr-FR" dirty="0"/>
              <a:t>•</a:t>
            </a:r>
            <a:r>
              <a:rPr lang="fr-FR" dirty="0">
                <a:solidFill>
                  <a:srgbClr val="FF0000"/>
                </a:solidFill>
              </a:rPr>
              <a:t>Combien de temps ?</a:t>
            </a:r>
          </a:p>
          <a:p>
            <a:pPr marL="0" indent="0">
              <a:buNone/>
            </a:pPr>
            <a:r>
              <a:rPr lang="fr-FR" dirty="0"/>
              <a:t> plus ou moins 20mn</a:t>
            </a:r>
          </a:p>
          <a:p>
            <a:pPr marL="0" indent="0">
              <a:buNone/>
            </a:pP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60342" y="4478788"/>
            <a:ext cx="3664404" cy="213133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336886" y="0"/>
            <a:ext cx="4739780" cy="6739900"/>
          </a:xfrm>
          <a:prstGeom prst="rect">
            <a:avLst/>
          </a:prstGeom>
        </p:spPr>
      </p:pic>
    </p:spTree>
    <p:extLst>
      <p:ext uri="{BB962C8B-B14F-4D97-AF65-F5344CB8AC3E}">
        <p14:creationId xmlns:p14="http://schemas.microsoft.com/office/powerpoint/2010/main" xmlns="" val="310698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22085" y="780597"/>
            <a:ext cx="10515600" cy="4351338"/>
          </a:xfrm>
        </p:spPr>
        <p:txBody>
          <a:bodyPr/>
          <a:lstStyle/>
          <a:p>
            <a:r>
              <a:rPr lang="fr-FR" dirty="0">
                <a:solidFill>
                  <a:srgbClr val="FF0000"/>
                </a:solidFill>
              </a:rPr>
              <a:t>Quel matériel </a:t>
            </a:r>
            <a:r>
              <a:rPr lang="fr-FR" dirty="0"/>
              <a:t>? Bâton parole, cahier philo, minuteur, boite à idées, dictaphone</a:t>
            </a:r>
          </a:p>
          <a:p>
            <a:endParaRPr lang="fr-FR" dirty="0"/>
          </a:p>
          <a:p>
            <a:r>
              <a:rPr lang="fr-FR" dirty="0"/>
              <a:t>Faut il revenir sur ce qui a été dit lors d’une autre séance ?</a:t>
            </a:r>
          </a:p>
          <a:p>
            <a:endParaRPr lang="fr-FR" dirty="0"/>
          </a:p>
          <a:p>
            <a:r>
              <a:rPr lang="fr-FR" dirty="0">
                <a:solidFill>
                  <a:srgbClr val="FF0000"/>
                </a:solidFill>
              </a:rPr>
              <a:t>Dans quelle condition</a:t>
            </a:r>
            <a:r>
              <a:rPr lang="fr-FR" dirty="0"/>
              <a:t> ? Et pourquoi une petite séance de relaxation…</a:t>
            </a:r>
          </a:p>
          <a:p>
            <a:endParaRPr lang="fr-FR" dirty="0"/>
          </a:p>
        </p:txBody>
      </p:sp>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7542" y="3834730"/>
            <a:ext cx="4762500" cy="2762250"/>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880658" y="1303789"/>
            <a:ext cx="1838762" cy="1838762"/>
          </a:xfrm>
          <a:prstGeom prst="rect">
            <a:avLst/>
          </a:prstGeom>
        </p:spPr>
      </p:pic>
    </p:spTree>
    <p:extLst>
      <p:ext uri="{BB962C8B-B14F-4D97-AF65-F5344CB8AC3E}">
        <p14:creationId xmlns:p14="http://schemas.microsoft.com/office/powerpoint/2010/main" xmlns="" val="314824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1162" y="254891"/>
            <a:ext cx="11117943" cy="1323439"/>
          </a:xfrm>
          <a:prstGeom prst="rect">
            <a:avLst/>
          </a:prstGeom>
          <a:noFill/>
        </p:spPr>
        <p:txBody>
          <a:bodyPr wrap="square" rtlCol="0">
            <a:spAutoFit/>
          </a:bodyPr>
          <a:lstStyle/>
          <a:p>
            <a:r>
              <a:rPr lang="fr-FR" sz="4400" dirty="0"/>
              <a:t>Quelques règles !</a:t>
            </a:r>
          </a:p>
          <a:p>
            <a:endParaRPr lang="fr-FR" dirty="0"/>
          </a:p>
          <a:p>
            <a:endParaRPr lang="fr-FR" dirty="0"/>
          </a:p>
        </p:txBody>
      </p:sp>
      <p:sp>
        <p:nvSpPr>
          <p:cNvPr id="3" name="ZoneTexte 2"/>
          <p:cNvSpPr txBox="1"/>
          <p:nvPr/>
        </p:nvSpPr>
        <p:spPr>
          <a:xfrm>
            <a:off x="1653546" y="1801485"/>
            <a:ext cx="226422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dirty="0"/>
              <a:t>Règle de confidentialité</a:t>
            </a:r>
          </a:p>
          <a:p>
            <a:pPr algn="ctr"/>
            <a:endParaRPr lang="fr-FR" sz="2800" dirty="0"/>
          </a:p>
        </p:txBody>
      </p:sp>
      <p:sp>
        <p:nvSpPr>
          <p:cNvPr id="4" name="ZoneTexte 3"/>
          <p:cNvSpPr txBox="1"/>
          <p:nvPr/>
        </p:nvSpPr>
        <p:spPr>
          <a:xfrm>
            <a:off x="6908800" y="3904343"/>
            <a:ext cx="3991429" cy="369332"/>
          </a:xfrm>
          <a:prstGeom prst="rect">
            <a:avLst/>
          </a:prstGeom>
          <a:noFill/>
        </p:spPr>
        <p:txBody>
          <a:bodyPr wrap="square" rtlCol="0">
            <a:spAutoFit/>
          </a:bodyPr>
          <a:lstStyle/>
          <a:p>
            <a:endParaRPr lang="fr-FR" dirty="0"/>
          </a:p>
        </p:txBody>
      </p:sp>
      <p:sp>
        <p:nvSpPr>
          <p:cNvPr id="5" name="ZoneTexte 4"/>
          <p:cNvSpPr txBox="1"/>
          <p:nvPr/>
        </p:nvSpPr>
        <p:spPr>
          <a:xfrm>
            <a:off x="1756229" y="3759200"/>
            <a:ext cx="1553028" cy="369332"/>
          </a:xfrm>
          <a:prstGeom prst="rect">
            <a:avLst/>
          </a:prstGeom>
          <a:noFill/>
        </p:spPr>
        <p:txBody>
          <a:bodyPr wrap="square" rtlCol="0">
            <a:spAutoFit/>
          </a:bodyPr>
          <a:lstStyle/>
          <a:p>
            <a:endParaRPr lang="fr-FR" dirty="0"/>
          </a:p>
        </p:txBody>
      </p:sp>
      <p:sp>
        <p:nvSpPr>
          <p:cNvPr id="6" name="ZoneTexte 5"/>
          <p:cNvSpPr txBox="1"/>
          <p:nvPr/>
        </p:nvSpPr>
        <p:spPr>
          <a:xfrm>
            <a:off x="7046687" y="1071265"/>
            <a:ext cx="1553028" cy="369332"/>
          </a:xfrm>
          <a:prstGeom prst="rect">
            <a:avLst/>
          </a:prstGeom>
          <a:noFill/>
        </p:spPr>
        <p:txBody>
          <a:bodyPr wrap="square" rtlCol="0">
            <a:spAutoFit/>
          </a:bodyPr>
          <a:lstStyle/>
          <a:p>
            <a:endParaRPr lang="fr-FR" dirty="0"/>
          </a:p>
        </p:txBody>
      </p:sp>
      <p:sp>
        <p:nvSpPr>
          <p:cNvPr id="7" name="ZoneTexte 6"/>
          <p:cNvSpPr txBox="1"/>
          <p:nvPr/>
        </p:nvSpPr>
        <p:spPr>
          <a:xfrm>
            <a:off x="9347201" y="2210805"/>
            <a:ext cx="1553028" cy="369332"/>
          </a:xfrm>
          <a:prstGeom prst="rect">
            <a:avLst/>
          </a:prstGeom>
          <a:noFill/>
        </p:spPr>
        <p:txBody>
          <a:bodyPr wrap="square" rtlCol="0">
            <a:spAutoFit/>
          </a:bodyPr>
          <a:lstStyle/>
          <a:p>
            <a:endParaRPr lang="fr-FR" dirty="0"/>
          </a:p>
        </p:txBody>
      </p:sp>
      <p:sp>
        <p:nvSpPr>
          <p:cNvPr id="14" name="ZoneTexte 13"/>
          <p:cNvSpPr txBox="1"/>
          <p:nvPr/>
        </p:nvSpPr>
        <p:spPr>
          <a:xfrm>
            <a:off x="5340159" y="471925"/>
            <a:ext cx="2264229"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2800" dirty="0"/>
              <a:t>Les règles de la prise de parole</a:t>
            </a:r>
          </a:p>
          <a:p>
            <a:pPr algn="ctr"/>
            <a:endParaRPr lang="fr-FR" sz="2800" dirty="0"/>
          </a:p>
        </p:txBody>
      </p:sp>
      <p:sp>
        <p:nvSpPr>
          <p:cNvPr id="15" name="ZoneTexte 14"/>
          <p:cNvSpPr txBox="1"/>
          <p:nvPr/>
        </p:nvSpPr>
        <p:spPr>
          <a:xfrm>
            <a:off x="6640285" y="4299040"/>
            <a:ext cx="226422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2800" dirty="0"/>
              <a:t>Règle de non jugement</a:t>
            </a:r>
          </a:p>
          <a:p>
            <a:pPr algn="ctr"/>
            <a:endParaRPr lang="fr-FR" sz="2800" dirty="0"/>
          </a:p>
        </p:txBody>
      </p:sp>
      <p:sp>
        <p:nvSpPr>
          <p:cNvPr id="16" name="ZoneTexte 15"/>
          <p:cNvSpPr txBox="1"/>
          <p:nvPr/>
        </p:nvSpPr>
        <p:spPr>
          <a:xfrm>
            <a:off x="8568024" y="1108988"/>
            <a:ext cx="2264229"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2800" dirty="0"/>
              <a:t>Importance du rituel</a:t>
            </a:r>
          </a:p>
          <a:p>
            <a:pPr algn="ctr"/>
            <a:endParaRPr lang="fr-FR" sz="2800" dirty="0"/>
          </a:p>
        </p:txBody>
      </p:sp>
      <p:sp>
        <p:nvSpPr>
          <p:cNvPr id="17" name="ZoneTexte 16"/>
          <p:cNvSpPr txBox="1"/>
          <p:nvPr/>
        </p:nvSpPr>
        <p:spPr>
          <a:xfrm>
            <a:off x="624114" y="3720443"/>
            <a:ext cx="4227287"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2800" dirty="0"/>
              <a:t>Chaque enfant est une personne du monde, il n’est plus élève</a:t>
            </a:r>
          </a:p>
          <a:p>
            <a:pPr algn="ctr"/>
            <a:endParaRPr lang="fr-FR" sz="2800" dirty="0"/>
          </a:p>
        </p:txBody>
      </p:sp>
      <p:pic>
        <p:nvPicPr>
          <p:cNvPr id="18" name="Image 1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34027" y="2447050"/>
            <a:ext cx="2570361" cy="1709723"/>
          </a:xfrm>
          <a:prstGeom prst="rect">
            <a:avLst/>
          </a:prstGeom>
        </p:spPr>
      </p:pic>
    </p:spTree>
    <p:extLst>
      <p:ext uri="{BB962C8B-B14F-4D97-AF65-F5344CB8AC3E}">
        <p14:creationId xmlns:p14="http://schemas.microsoft.com/office/powerpoint/2010/main" xmlns="" val="75179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P spid="1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838</Words>
  <Application>Microsoft Office PowerPoint</Application>
  <PresentationFormat>Personnalisé</PresentationFormat>
  <Paragraphs>138</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LES ATELIERS PHILOSOPHIQUES</vt:lpstr>
      <vt:lpstr>Diapositive 2</vt:lpstr>
      <vt:lpstr>Pour les élèves à BEP (et les autres)</vt:lpstr>
      <vt:lpstr>Diapositive 4</vt:lpstr>
      <vt:lpstr>Place de l’atelier philo dans les programmes</vt:lpstr>
      <vt:lpstr>Ce que n’est pas l’atelier philo </vt:lpstr>
      <vt:lpstr>Les conditions de mise en œuvre d’un atelier philo</vt:lpstr>
      <vt:lpstr>Diapositive 8</vt:lpstr>
      <vt:lpstr>Diapositive 9</vt:lpstr>
      <vt:lpstr>Diapositive 10</vt:lpstr>
      <vt:lpstr>Diapositive 11</vt:lpstr>
      <vt:lpstr>Diapositive 12</vt:lpstr>
      <vt:lpstr>Quelques thèmes </vt:lpstr>
      <vt:lpstr>Quelques inducteurs…</vt:lpstr>
      <vt:lpstr>Diapositive 15</vt:lpstr>
      <vt:lpstr>Diapositive 16</vt:lpstr>
      <vt:lpstr>Diapositive 17</vt:lpstr>
      <vt:lpstr>https://vimeo.com/88590692</vt:lpstr>
      <vt:lpstr>A nous maintenant…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ATELIERS PHILO</dc:title>
  <dc:creator>pascale lempereur</dc:creator>
  <cp:lastModifiedBy>Your User Name</cp:lastModifiedBy>
  <cp:revision>42</cp:revision>
  <cp:lastPrinted>2017-03-01T10:02:06Z</cp:lastPrinted>
  <dcterms:created xsi:type="dcterms:W3CDTF">2017-02-02T15:43:00Z</dcterms:created>
  <dcterms:modified xsi:type="dcterms:W3CDTF">2017-03-01T15:44:26Z</dcterms:modified>
</cp:coreProperties>
</file>