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256" r:id="rId2"/>
    <p:sldId id="284" r:id="rId3"/>
    <p:sldId id="259" r:id="rId4"/>
    <p:sldId id="285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4" r:id="rId19"/>
    <p:sldId id="275" r:id="rId20"/>
    <p:sldId id="276" r:id="rId21"/>
    <p:sldId id="279" r:id="rId22"/>
    <p:sldId id="277" r:id="rId23"/>
    <p:sldId id="278" r:id="rId24"/>
    <p:sldId id="281" r:id="rId25"/>
    <p:sldId id="282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ndice Bénard" initials="CB" lastIdx="1" clrIdx="0">
    <p:extLst>
      <p:ext uri="{19B8F6BF-5375-455C-9EA6-DF929625EA0E}">
        <p15:presenceInfo xmlns:p15="http://schemas.microsoft.com/office/powerpoint/2012/main" userId="351de36b252435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CB8"/>
    <a:srgbClr val="B86AB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99" autoAdjust="0"/>
  </p:normalViewPr>
  <p:slideViewPr>
    <p:cSldViewPr snapToGrid="0" showGuides="1">
      <p:cViewPr varScale="1">
        <p:scale>
          <a:sx n="65" d="100"/>
          <a:sy n="65" d="100"/>
        </p:scale>
        <p:origin x="628" y="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7T18:24:42.91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8FB9-84F2-49FA-BC29-CDBF01A7A9E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8A8F9-8619-4252-B686-E54EFD6BAB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98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03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433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840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138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71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922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04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572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93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57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810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917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392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441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015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56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29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6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26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1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78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00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50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A8F9-8619-4252-B686-E54EFD6BAB0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72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253F-BBC2-410B-BC6C-C2E8CEF44291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3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9B98-2AA8-4D5D-9DBD-CC54FD1BF3DF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0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E2912-ADE6-4428-96E9-5FAF263F9FD9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9666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694C-C4FB-4C9C-9B5D-003AA80D1378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54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03F45-E4E4-41CC-88A8-37FBFF105BF2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183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A852-5B91-4AAC-891D-9B94420D7CA7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73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F9E3-CAC4-422A-A95F-42C5F24FB135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586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AB29-E58B-4ED6-A7CB-C4118B4E4D0B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80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B5F5-E15F-47B9-811D-6DA9190AAA0E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48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3CF2-AB22-46E4-8AE5-6B877020A894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96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94B1C-DBD1-4A1D-843C-16A26BED6047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46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7669-84CA-4BF2-A57E-3CB3D66221B0}" type="datetime1">
              <a:rPr lang="fr-FR" smtClean="0"/>
              <a:t>17/03/2017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24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8B91-F13F-41E9-8403-EA0AB83AE39C}" type="datetime1">
              <a:rPr lang="fr-FR" smtClean="0"/>
              <a:t>17/03/2017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16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441D-4786-41C0-8D7B-08E8EDAC737C}" type="datetime1">
              <a:rPr lang="fr-FR" smtClean="0"/>
              <a:t>17/03/2017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53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BB46-E8E6-4FE8-9C51-A0BB80ED6D0F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63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4751-D261-4B1A-B623-51B61AE52DEB}" type="datetime1">
              <a:rPr lang="fr-FR" smtClean="0"/>
              <a:t>17/03/2017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94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0245C-9930-4D80-A519-86B121F6D253}" type="datetime1">
              <a:rPr lang="fr-FR" smtClean="0"/>
              <a:t>17/03/2017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CF5EF01-760C-4991-9DEA-DB24236E77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09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rye-yoga.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e-yoga.f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n-versailles.ac-versailles.fr/index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hyperlink" Target="https://www.ac-paris.fr/portail/jcms/p2_851041/pratiques-corporelles-de-bien-etr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659219"/>
            <a:ext cx="9144000" cy="1318436"/>
          </a:xfrm>
          <a:ln w="38100">
            <a:solidFill>
              <a:schemeClr val="tx1">
                <a:alpha val="31000"/>
              </a:schemeClr>
            </a:solidFill>
            <a:prstDash val="solid"/>
          </a:ln>
        </p:spPr>
        <p:txBody>
          <a:bodyPr>
            <a:noAutofit/>
          </a:bodyPr>
          <a:lstStyle/>
          <a:p>
            <a:pPr algn="ctr"/>
            <a:r>
              <a:rPr lang="fr-FR" sz="3800" b="1" dirty="0"/>
              <a:t>Techniques de Relaxation pour favoriser les apprentissages scolaires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0241" y="2402958"/>
            <a:ext cx="11536325" cy="4455042"/>
          </a:xfrm>
        </p:spPr>
        <p:txBody>
          <a:bodyPr>
            <a:normAutofit/>
          </a:bodyPr>
          <a:lstStyle/>
          <a:p>
            <a:pPr algn="ctr"/>
            <a:endParaRPr lang="fr-FR" dirty="0"/>
          </a:p>
          <a:p>
            <a:pPr algn="ctr"/>
            <a:r>
              <a:rPr lang="fr-FR" sz="1600" b="1" dirty="0"/>
              <a:t>Atelier du 01/03/2017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b="1" dirty="0"/>
              <a:t>FCHTS – Elèves à Besoins Educatifs Particuliers </a:t>
            </a:r>
          </a:p>
          <a:p>
            <a:pPr algn="ctr"/>
            <a:r>
              <a:rPr lang="fr-FR" sz="1600" b="1" dirty="0"/>
              <a:t>Difficulté scolaire ou troubles : comment prévenir et prendre en compte pour favoriser le mieux vivre ensemble de tous?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b="1" dirty="0"/>
              <a:t>Circonscription de Valenciennes - Centre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400" b="1" dirty="0"/>
              <a:t>Gwenola Lebel (Maître E - RASED)</a:t>
            </a:r>
          </a:p>
          <a:p>
            <a:pPr algn="ctr"/>
            <a:r>
              <a:rPr lang="fr-FR" sz="1400" b="1" dirty="0"/>
              <a:t>Candice Bénard (Psychologue de l’Education Nationale – RASED)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52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20" y="4374781"/>
            <a:ext cx="2024702" cy="20247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24" y="1945758"/>
            <a:ext cx="4293215" cy="22520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485" y="671090"/>
            <a:ext cx="8549995" cy="1280890"/>
          </a:xfrm>
        </p:spPr>
        <p:txBody>
          <a:bodyPr>
            <a:normAutofit/>
          </a:bodyPr>
          <a:lstStyle/>
          <a:p>
            <a:r>
              <a:rPr lang="fr-FR" sz="3300" b="1" dirty="0"/>
              <a:t>DEBUT DE LA SEANCE DE RELAXATION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485" y="2040467"/>
            <a:ext cx="5798500" cy="387075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endParaRPr lang="fr-FR" dirty="0"/>
          </a:p>
          <a:p>
            <a:pPr marL="0" indent="0">
              <a:lnSpc>
                <a:spcPct val="90000"/>
              </a:lnSpc>
              <a:buNone/>
            </a:pPr>
            <a:r>
              <a:rPr lang="fr-FR" sz="2400" b="1" dirty="0"/>
              <a:t>Ressentis (avant de commencer)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Chacun donne son ressenti, l’émotion qu’il ressent maintenant, en un mot.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Tour de l’enseignant puis tour de la classe. </a:t>
            </a:r>
          </a:p>
          <a:p>
            <a:pPr marL="0" indent="0">
              <a:lnSpc>
                <a:spcPct val="90000"/>
              </a:lnSpc>
              <a:buNone/>
            </a:pPr>
            <a:endParaRPr 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sz="2400" b="1" dirty="0"/>
              <a:t>Signal de début de séance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Utiliser un bol tibétain, un bâton de pluie, une petite phrase, une musique.</a:t>
            </a:r>
          </a:p>
          <a:p>
            <a:pPr marL="0" indent="0">
              <a:lnSpc>
                <a:spcPct val="90000"/>
              </a:lnSpc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87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1174" y="414670"/>
            <a:ext cx="3932237" cy="1297172"/>
          </a:xfrm>
        </p:spPr>
        <p:txBody>
          <a:bodyPr>
            <a:normAutofit/>
          </a:bodyPr>
          <a:lstStyle/>
          <a:p>
            <a:r>
              <a:rPr lang="fr-FR" b="1" dirty="0"/>
              <a:t>RELAXATION</a:t>
            </a:r>
            <a:br>
              <a:rPr lang="fr-FR" b="1" dirty="0"/>
            </a:br>
            <a:r>
              <a:rPr lang="fr-FR" b="1" dirty="0"/>
              <a:t>Nettoyage intérieur</a:t>
            </a:r>
            <a:br>
              <a:rPr lang="fr-FR" b="1" dirty="0"/>
            </a:br>
            <a:r>
              <a:rPr lang="fr-FR" b="1" dirty="0"/>
              <a:t>Je me déplisse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361507" y="6305107"/>
            <a:ext cx="4410518" cy="382771"/>
          </a:xfrm>
        </p:spPr>
        <p:txBody>
          <a:bodyPr>
            <a:normAutofit/>
          </a:bodyPr>
          <a:lstStyle/>
          <a:p>
            <a:r>
              <a:rPr lang="fr-FR" sz="1600" i="1" dirty="0"/>
              <a:t>140 jeux de relaxation, Cécile Alix, éd. Retz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4854" y="2634"/>
            <a:ext cx="6858000" cy="67797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1775636" y="2057400"/>
            <a:ext cx="3551275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Prendre conscience de son corps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Décontracter les muscles du visage et du corps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Relâcher les tensions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Retour au calme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21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7492" y="1100470"/>
            <a:ext cx="8915400" cy="566738"/>
          </a:xfrm>
        </p:spPr>
        <p:txBody>
          <a:bodyPr>
            <a:normAutofit fontScale="90000"/>
          </a:bodyPr>
          <a:lstStyle/>
          <a:p>
            <a:r>
              <a:rPr lang="fr-FR" sz="2700" b="1" dirty="0"/>
              <a:t>RELAXATION</a:t>
            </a:r>
            <a:br>
              <a:rPr lang="fr-FR" b="1" dirty="0"/>
            </a:br>
            <a:r>
              <a:rPr lang="fr-FR" sz="2700" b="1" dirty="0"/>
              <a:t>Le cœur du tournesol</a:t>
            </a:r>
            <a:br>
              <a:rPr lang="fr-FR" dirty="0"/>
            </a:b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07" y="0"/>
            <a:ext cx="6801293" cy="6858000"/>
          </a:xfrm>
          <a:prstGeom prst="rect">
            <a:avLst/>
          </a:prstGeom>
        </p:spPr>
      </p:pic>
      <p:sp>
        <p:nvSpPr>
          <p:cNvPr id="7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361507" y="6305107"/>
            <a:ext cx="4410518" cy="382771"/>
          </a:xfrm>
        </p:spPr>
        <p:txBody>
          <a:bodyPr>
            <a:normAutofit/>
          </a:bodyPr>
          <a:lstStyle/>
          <a:p>
            <a:r>
              <a:rPr lang="fr-FR" sz="1600" i="1" dirty="0"/>
              <a:t>140 jeux de relaxation, Cécile Alix, éd. Retz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12</a:t>
            </a:fld>
            <a:endParaRPr lang="fr-FR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1775636" y="2057400"/>
            <a:ext cx="3551275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Canaliser l’énergie, retour au calme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Lâcher prise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Favoriser la concentration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Relâcher les tensions, détente corporelle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73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2623" y="459462"/>
            <a:ext cx="3932237" cy="1954129"/>
          </a:xfrm>
        </p:spPr>
        <p:txBody>
          <a:bodyPr>
            <a:normAutofit/>
          </a:bodyPr>
          <a:lstStyle/>
          <a:p>
            <a:r>
              <a:rPr lang="fr-FR" b="1" dirty="0"/>
              <a:t>Calme et attentif comme une grenouille</a:t>
            </a:r>
            <a:br>
              <a:rPr lang="fr-FR" b="1" dirty="0"/>
            </a:br>
            <a:r>
              <a:rPr lang="fr-FR" sz="2200" b="1" dirty="0"/>
              <a:t>(</a:t>
            </a:r>
            <a:r>
              <a:rPr lang="fr-FR" sz="2400" b="1" dirty="0"/>
              <a:t>Méditation Pleine Conscience)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86270" y="2057400"/>
            <a:ext cx="4309730" cy="4800600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pPr algn="just"/>
            <a:r>
              <a:rPr lang="fr-FR" sz="1400" dirty="0"/>
              <a:t>Méthode élaborée par une thérapeute hollandaise et pratiquée dans les écoles aux Pays-Bas (fait partie de la formation des enseignants).</a:t>
            </a:r>
          </a:p>
          <a:p>
            <a:endParaRPr lang="fr-FR" sz="1400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Améliorer la concentration, permet de mieux mémoriser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Aider à faire face au stress, à l’anxiété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Réagir de façon moins impulsive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Exercer une influence sur son monde intérieur, sans condamner quelque chose qui y passe et sans essayer de le repousser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Relâcher les tensions, Détente corporelle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647" y="555155"/>
            <a:ext cx="4313274" cy="574768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96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366" y="874132"/>
            <a:ext cx="3932237" cy="1954129"/>
          </a:xfrm>
        </p:spPr>
        <p:txBody>
          <a:bodyPr>
            <a:noAutofit/>
          </a:bodyPr>
          <a:lstStyle/>
          <a:p>
            <a:r>
              <a:rPr lang="fr-FR" b="1" dirty="0"/>
              <a:t>DO-IN des mains</a:t>
            </a:r>
            <a:br>
              <a:rPr lang="fr-FR" b="1" dirty="0"/>
            </a:br>
            <a:r>
              <a:rPr lang="fr-FR" b="1" dirty="0"/>
              <a:t>(technique d’</a:t>
            </a:r>
            <a:r>
              <a:rPr lang="fr-FR" b="1" dirty="0" err="1"/>
              <a:t>auto-massage</a:t>
            </a:r>
            <a:r>
              <a:rPr lang="fr-FR" b="1" dirty="0"/>
              <a:t> d’origine japonaise)</a:t>
            </a:r>
            <a:br>
              <a:rPr lang="fr-FR" b="1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6902" y="2057400"/>
            <a:ext cx="3625703" cy="480060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Relâcher les tensions – Détente corporelle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Assouplir les doigts, les poignets et les bras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Favoriser les activités de motricité fine (écriture, graphisme, découpage)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Redonner de l’énergie, dynamiser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Favoriser la concentration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699170"/>
            <a:ext cx="6202326" cy="90232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94" y="782222"/>
            <a:ext cx="2490348" cy="127517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98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7379" y="0"/>
            <a:ext cx="3932237" cy="1690577"/>
          </a:xfrm>
        </p:spPr>
        <p:txBody>
          <a:bodyPr>
            <a:normAutofit/>
          </a:bodyPr>
          <a:lstStyle/>
          <a:p>
            <a:r>
              <a:rPr lang="fr-FR" b="1" dirty="0"/>
              <a:t>YOGA</a:t>
            </a:r>
            <a:br>
              <a:rPr lang="fr-FR" b="1" dirty="0"/>
            </a:br>
            <a:r>
              <a:rPr lang="fr-FR" b="1" dirty="0"/>
              <a:t>L’arbre dans le vent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6902" y="2057400"/>
            <a:ext cx="3487479" cy="48006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fr-FR" sz="1400" dirty="0"/>
              <a:t>Le yoga est une discipline issue de la philosophie indienne qui vise notamment  à harmoniser le corps, les émotions et les aspirations profondes de la personne. </a:t>
            </a:r>
          </a:p>
          <a:p>
            <a:pPr>
              <a:spcBef>
                <a:spcPts val="0"/>
              </a:spcBef>
            </a:pPr>
            <a:endParaRPr lang="fr-FR" sz="1400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Relâcher les tensions – Détente corporelle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Se recentrer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Prendre conscience de son corps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2" y="0"/>
            <a:ext cx="6443330" cy="6858000"/>
          </a:xfrm>
          <a:prstGeom prst="rect">
            <a:avLst/>
          </a:prstGeom>
        </p:spPr>
      </p:pic>
      <p:sp>
        <p:nvSpPr>
          <p:cNvPr id="5" name="Espace réservé du texte 7"/>
          <p:cNvSpPr txBox="1">
            <a:spLocks/>
          </p:cNvSpPr>
          <p:nvPr/>
        </p:nvSpPr>
        <p:spPr>
          <a:xfrm>
            <a:off x="361507" y="6305107"/>
            <a:ext cx="4410518" cy="38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« Le petit yoga » Magazine Pomme d’Api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91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1806" y="2"/>
            <a:ext cx="3932237" cy="1690577"/>
          </a:xfrm>
        </p:spPr>
        <p:txBody>
          <a:bodyPr>
            <a:normAutofit/>
          </a:bodyPr>
          <a:lstStyle/>
          <a:p>
            <a:r>
              <a:rPr lang="fr-FR" b="1" dirty="0"/>
              <a:t>YOGA</a:t>
            </a:r>
            <a:br>
              <a:rPr lang="fr-FR" b="1" dirty="0"/>
            </a:br>
            <a:r>
              <a:rPr lang="fr-FR" b="1" dirty="0"/>
              <a:t>Le fauteuil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07535" y="2057400"/>
            <a:ext cx="3572538" cy="480060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Favoriser la concentration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Prendre conscience des parties de son corps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Se calmer, se poser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3514" y="136561"/>
            <a:ext cx="6857999" cy="6584881"/>
          </a:xfrm>
          <a:prstGeom prst="rect">
            <a:avLst/>
          </a:prstGeom>
        </p:spPr>
      </p:pic>
      <p:sp>
        <p:nvSpPr>
          <p:cNvPr id="5" name="Espace réservé du texte 7"/>
          <p:cNvSpPr txBox="1">
            <a:spLocks/>
          </p:cNvSpPr>
          <p:nvPr/>
        </p:nvSpPr>
        <p:spPr>
          <a:xfrm>
            <a:off x="361507" y="6305107"/>
            <a:ext cx="4410518" cy="38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« Le petit yoga » Magazine Pomme d’Api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441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9909" y="0"/>
            <a:ext cx="3932237" cy="1690577"/>
          </a:xfrm>
        </p:spPr>
        <p:txBody>
          <a:bodyPr>
            <a:normAutofit/>
          </a:bodyPr>
          <a:lstStyle/>
          <a:p>
            <a:r>
              <a:rPr lang="fr-FR" b="1" dirty="0"/>
              <a:t>YOGA</a:t>
            </a:r>
            <a:br>
              <a:rPr lang="fr-FR" b="1" dirty="0"/>
            </a:br>
            <a:r>
              <a:rPr lang="fr-FR" b="1" dirty="0"/>
              <a:t>Entre table et chaise 1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6902" y="2057400"/>
            <a:ext cx="3583172" cy="480060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Avoir une bonne assise et bonne tenue du dos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Détente corporelle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Se recentrer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35" y="0"/>
            <a:ext cx="6432698" cy="8038214"/>
          </a:xfrm>
          <a:prstGeom prst="rect">
            <a:avLst/>
          </a:prstGeom>
        </p:spPr>
      </p:pic>
      <p:sp>
        <p:nvSpPr>
          <p:cNvPr id="6" name="Espace réservé du texte 7"/>
          <p:cNvSpPr txBox="1">
            <a:spLocks/>
          </p:cNvSpPr>
          <p:nvPr/>
        </p:nvSpPr>
        <p:spPr>
          <a:xfrm>
            <a:off x="361507" y="6060559"/>
            <a:ext cx="4410518" cy="62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hlinkClick r:id="rId4"/>
              </a:rPr>
              <a:t>http://www.rye-yoga.fr/</a:t>
            </a:r>
            <a:r>
              <a:rPr lang="fr-FR" sz="1600" dirty="0"/>
              <a:t> (RYE = Recherche sur le Yoga dans l’Education)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011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1174" y="74428"/>
            <a:ext cx="3932237" cy="1690577"/>
          </a:xfrm>
        </p:spPr>
        <p:txBody>
          <a:bodyPr>
            <a:normAutofit/>
          </a:bodyPr>
          <a:lstStyle/>
          <a:p>
            <a:r>
              <a:rPr lang="fr-FR" b="1" dirty="0"/>
              <a:t>YOGA</a:t>
            </a:r>
            <a:br>
              <a:rPr lang="fr-FR" b="1" dirty="0"/>
            </a:br>
            <a:r>
              <a:rPr lang="fr-FR" b="1" dirty="0"/>
              <a:t>L’accordéon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54372" y="2057400"/>
            <a:ext cx="3700129" cy="480060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Ouverture de la cage thoracique, qui ventile les poumons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Muscler le haut du dos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Evacuer le stress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Donner confiance en soi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501" y="-10633"/>
            <a:ext cx="6432073" cy="6868633"/>
          </a:xfrm>
          <a:prstGeom prst="rect">
            <a:avLst/>
          </a:prstGeom>
        </p:spPr>
      </p:pic>
      <p:sp>
        <p:nvSpPr>
          <p:cNvPr id="6" name="Espace réservé du texte 7"/>
          <p:cNvSpPr txBox="1">
            <a:spLocks/>
          </p:cNvSpPr>
          <p:nvPr/>
        </p:nvSpPr>
        <p:spPr>
          <a:xfrm>
            <a:off x="361507" y="6305107"/>
            <a:ext cx="4410518" cy="38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« Le petit yoga » Magazine Pomme d’Api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915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8644" y="85060"/>
            <a:ext cx="3932237" cy="1690577"/>
          </a:xfrm>
        </p:spPr>
        <p:txBody>
          <a:bodyPr>
            <a:normAutofit/>
          </a:bodyPr>
          <a:lstStyle/>
          <a:p>
            <a:r>
              <a:rPr lang="fr-FR" b="1" dirty="0"/>
              <a:t>RELAXATION</a:t>
            </a:r>
            <a:br>
              <a:rPr lang="fr-FR" b="1" dirty="0"/>
            </a:br>
            <a:r>
              <a:rPr lang="fr-FR" b="1" dirty="0"/>
              <a:t>Je me réveille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75636" y="2057400"/>
            <a:ext cx="3551275" cy="480060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600" b="1" dirty="0"/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Rassembler son énergie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Se recentrer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Favoriser la concentration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Etirer et maintenir le corps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12" y="0"/>
            <a:ext cx="6506421" cy="6858000"/>
          </a:xfrm>
          <a:prstGeom prst="rect">
            <a:avLst/>
          </a:prstGeom>
        </p:spPr>
      </p:pic>
      <p:sp>
        <p:nvSpPr>
          <p:cNvPr id="5" name="Espace réservé du texte 7"/>
          <p:cNvSpPr txBox="1">
            <a:spLocks/>
          </p:cNvSpPr>
          <p:nvPr/>
        </p:nvSpPr>
        <p:spPr>
          <a:xfrm>
            <a:off x="361507" y="6305107"/>
            <a:ext cx="4410518" cy="38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i="1"/>
              <a:t>140 jeux de relaxation, Cécile Alix, éd. Retz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02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POUR QUI?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6903" y="1679944"/>
            <a:ext cx="9707709" cy="42312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sz="2400" dirty="0"/>
              <a:t>Les Elèves à Besoins Educatifs Particuliers, plus spécifiquement les élèves présentant des troubles du comportement, des difficultés d’apprentissage et d’attention… </a:t>
            </a:r>
          </a:p>
          <a:p>
            <a:endParaRPr lang="fr-FR" sz="2400" dirty="0"/>
          </a:p>
          <a:p>
            <a:r>
              <a:rPr lang="fr-FR" sz="2400" dirty="0"/>
              <a:t>Et tous les autres.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27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218" y="566000"/>
            <a:ext cx="8911687" cy="1280890"/>
          </a:xfrm>
        </p:spPr>
        <p:txBody>
          <a:bodyPr/>
          <a:lstStyle/>
          <a:p>
            <a:r>
              <a:rPr lang="fr-FR" b="1" dirty="0"/>
              <a:t>FIN DE SEANCE DE RELAXATION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4218" y="2030818"/>
            <a:ext cx="9545912" cy="4167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/>
              <a:t>Signal de fin de séance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/>
              <a:t>Utiliser le même signal qu’au début de la séance.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b="1" dirty="0"/>
              <a:t>Ressentis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/>
              <a:t>Chacun donne son ressenti, l’émotion qu’il ressent maintenant, après l’atelier.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/>
              <a:t>Tour de l’enseignant puis de la classe. 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97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218" y="566000"/>
            <a:ext cx="8911687" cy="1280890"/>
          </a:xfrm>
        </p:spPr>
        <p:txBody>
          <a:bodyPr/>
          <a:lstStyle/>
          <a:p>
            <a:r>
              <a:rPr lang="fr-FR" b="1" dirty="0"/>
              <a:t>ECHANGES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8" y="2020186"/>
            <a:ext cx="9342108" cy="42268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0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6903" y="624110"/>
            <a:ext cx="9707710" cy="1280890"/>
          </a:xfrm>
        </p:spPr>
        <p:txBody>
          <a:bodyPr/>
          <a:lstStyle/>
          <a:p>
            <a:r>
              <a:rPr lang="fr-FR" b="1" dirty="0"/>
              <a:t>RESSOURCES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6902" y="1846890"/>
            <a:ext cx="95232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Où trouver les exercices proposés?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140 jeux de relaxation, Cécile Alix, éd. Retz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Calme et attentif comme une grenouille, de Eline </a:t>
            </a:r>
            <a:r>
              <a:rPr lang="fr-FR" sz="2400" dirty="0" err="1"/>
              <a:t>Snel</a:t>
            </a:r>
            <a:r>
              <a:rPr lang="fr-FR" sz="2400" dirty="0"/>
              <a:t>, éd. Les Arènes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hlinkClick r:id="rId3"/>
              </a:rPr>
              <a:t>http://www.rye-yoga.fr/</a:t>
            </a:r>
            <a:r>
              <a:rPr lang="fr-FR" sz="2400" dirty="0"/>
              <a:t> (RYE = Recherche sur le Yoga dans l’Education)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« Le petit yoga » Magazine Pomme d’Api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12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4373" y="624110"/>
            <a:ext cx="9750240" cy="1280890"/>
          </a:xfrm>
        </p:spPr>
        <p:txBody>
          <a:bodyPr/>
          <a:lstStyle/>
          <a:p>
            <a:r>
              <a:rPr lang="fr-FR" b="1" dirty="0"/>
              <a:t>PROLONGEMENTS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57" y="1264555"/>
            <a:ext cx="5544085" cy="5544085"/>
          </a:xfrm>
        </p:spPr>
      </p:pic>
      <p:sp>
        <p:nvSpPr>
          <p:cNvPr id="6" name="Flèche : droite 5"/>
          <p:cNvSpPr/>
          <p:nvPr/>
        </p:nvSpPr>
        <p:spPr>
          <a:xfrm rot="19473192">
            <a:off x="6275896" y="2756813"/>
            <a:ext cx="2247557" cy="689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/>
          <p:cNvSpPr/>
          <p:nvPr/>
        </p:nvSpPr>
        <p:spPr>
          <a:xfrm rot="13964429">
            <a:off x="5926911" y="4809815"/>
            <a:ext cx="2247557" cy="689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4373" y="624110"/>
            <a:ext cx="9750240" cy="1280890"/>
          </a:xfrm>
        </p:spPr>
        <p:txBody>
          <a:bodyPr/>
          <a:lstStyle/>
          <a:p>
            <a:r>
              <a:rPr lang="fr-FR" b="1" dirty="0"/>
              <a:t>PROLONGEMENTS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4372" y="1846890"/>
            <a:ext cx="9565757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b="1" dirty="0" err="1"/>
              <a:t>BrainGym</a:t>
            </a:r>
            <a:endParaRPr lang="fr-FR" sz="2000" b="1" dirty="0"/>
          </a:p>
          <a:p>
            <a:pPr marL="0" indent="0">
              <a:buNone/>
            </a:pPr>
            <a:r>
              <a:rPr lang="fr-FR" sz="2000" dirty="0"/>
              <a:t>C’est un ensemble de mouvements simples (focalisation, centrage, latéralisation) qui permettent à l’apprenant de récupérer et/ou d’élargir ses capacités d’apprentissage.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/>
              <a:t>Développer l’attention et la concentration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Pistes de travail élaborées par l’Académie de Versailles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Voir sur le site </a:t>
            </a:r>
            <a:r>
              <a:rPr lang="fr-FR" sz="2000" dirty="0">
                <a:hlinkClick r:id="rId3"/>
              </a:rPr>
              <a:t>http://www.ien-versailles.ac-versailles.fr/index.htm</a:t>
            </a:r>
            <a:endParaRPr lang="fr-FR" sz="2000" dirty="0"/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« Espace Ecole », puis « Développer l’attention et la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concentration  à l’école »</a:t>
            </a:r>
          </a:p>
          <a:p>
            <a:pPr marL="0" indent="0">
              <a:spcBef>
                <a:spcPts val="0"/>
              </a:spcBef>
              <a:buNone/>
            </a:pPr>
            <a:endParaRPr lang="fr-FR" sz="20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000" b="1" dirty="0"/>
              <a:t>Pratiques corporelles de bien-être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/>
              <a:t>Articles et vidéos de classes sur le site de l’Académie de Paris.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>
                <a:hlinkClick r:id="rId4"/>
              </a:rPr>
              <a:t>https://www.ac-paris.fr/portail/jcms/p2_851041/pratiques-corporelles-de-bien-etre</a:t>
            </a:r>
            <a:endParaRPr lang="fr-FR" sz="2000" dirty="0"/>
          </a:p>
          <a:p>
            <a:pPr marL="0" indent="0">
              <a:spcBef>
                <a:spcPts val="0"/>
              </a:spcBef>
              <a:buNone/>
            </a:pP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78" y="475097"/>
            <a:ext cx="3685842" cy="15208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26" y="2714274"/>
            <a:ext cx="1894273" cy="242125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441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4373" y="624110"/>
            <a:ext cx="9750240" cy="1280890"/>
          </a:xfrm>
        </p:spPr>
        <p:txBody>
          <a:bodyPr/>
          <a:lstStyle/>
          <a:p>
            <a:r>
              <a:rPr lang="fr-FR" b="1" dirty="0"/>
              <a:t>MERCI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5944" y="1264555"/>
            <a:ext cx="4986669" cy="498666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6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11842" y="786271"/>
            <a:ext cx="9641958" cy="4832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4500" b="1" dirty="0"/>
              <a:t>LES BIENFAITS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018262" y="392593"/>
            <a:ext cx="1681716" cy="13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Percevoir ses sensations et ses émotions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87836" y="2409651"/>
            <a:ext cx="1448465" cy="1440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Rassembler l’énergie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95265" y="3933346"/>
            <a:ext cx="2897147" cy="8100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Prendre conscience de son corps et de celui des autres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6650" y="3178691"/>
            <a:ext cx="2061825" cy="663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Confiance, Estime de soi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8365" y="1198453"/>
            <a:ext cx="1239358" cy="11477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Patience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0041" y="6213286"/>
            <a:ext cx="2862372" cy="2613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 recentrer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30040" y="5838578"/>
            <a:ext cx="2862372" cy="3263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Baisse de l’anxiété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26763" y="914501"/>
            <a:ext cx="1906659" cy="1333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Capacités attentionnelles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05662" y="2333184"/>
            <a:ext cx="1681716" cy="1547879"/>
          </a:xfrm>
          <a:prstGeom prst="rect">
            <a:avLst/>
          </a:prstGeom>
          <a:solidFill>
            <a:srgbClr val="B15CB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 de la qualité des échanges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30040" y="6507126"/>
            <a:ext cx="2862372" cy="3508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Equilibre émotionnel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0041" y="4791695"/>
            <a:ext cx="2862372" cy="9985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 rendre pleinement présent dans l’ici et maintenant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85422" y="2159221"/>
            <a:ext cx="1333053" cy="1009864"/>
          </a:xfrm>
          <a:prstGeom prst="rect">
            <a:avLst/>
          </a:prstGeom>
          <a:solidFill>
            <a:srgbClr val="B15CB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Pause dans l’agitation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0863" y="1580735"/>
            <a:ext cx="2056515" cy="700777"/>
          </a:xfrm>
          <a:prstGeom prst="rect">
            <a:avLst/>
          </a:prstGeom>
          <a:solidFill>
            <a:srgbClr val="B15CB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Mieux vivre ensemble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33049" y="1931123"/>
            <a:ext cx="1227175" cy="1382866"/>
          </a:xfrm>
          <a:prstGeom prst="rect">
            <a:avLst/>
          </a:prstGeom>
          <a:solidFill>
            <a:srgbClr val="B15CB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Favorise le retour au calme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QUELQUES TECHNIQUES DE RELAXATION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6903" y="1679944"/>
            <a:ext cx="9707709" cy="42312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17" y="1991695"/>
            <a:ext cx="2800680" cy="23548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8" y="3392488"/>
            <a:ext cx="3286293" cy="25861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92" y="4040648"/>
            <a:ext cx="2540040" cy="23241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33" y="1412705"/>
            <a:ext cx="2707869" cy="27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0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QUAND?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42932" y="2732566"/>
            <a:ext cx="2179673" cy="412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Entre 2 activités exigeantes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952614" y="2682600"/>
            <a:ext cx="2190307" cy="41035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Après la récréation ou le déjeuner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2682600"/>
            <a:ext cx="2030818" cy="415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Après une séance de motricité ou de sport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534" y="2719480"/>
            <a:ext cx="2211572" cy="41165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En début de matinée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1508" y="1308506"/>
            <a:ext cx="8591106" cy="11766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On peut proposer ces activités « à la carte », dès que l’on sent l’attention décroître, la fatigue ou l’excitation s’accentuer.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27534" y="598607"/>
            <a:ext cx="2665228" cy="1552096"/>
          </a:xfrm>
          <a:prstGeom prst="rect">
            <a:avLst/>
          </a:prstGeom>
          <a:solidFill>
            <a:srgbClr val="B15C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La durée des séances peut varier de 5’ à 45’. </a:t>
            </a: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27" y="0"/>
            <a:ext cx="1022341" cy="110756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6902" y="2083981"/>
            <a:ext cx="9556897" cy="4092982"/>
          </a:xfrm>
        </p:spPr>
        <p:txBody>
          <a:bodyPr/>
          <a:lstStyle/>
          <a:p>
            <a:r>
              <a:rPr lang="fr-FR" sz="2400" dirty="0"/>
              <a:t>En classe : un coin spécifique, debout ou assis devant sa table (comme à cet atelier).</a:t>
            </a:r>
          </a:p>
          <a:p>
            <a:endParaRPr lang="fr-FR" sz="2400" dirty="0"/>
          </a:p>
          <a:p>
            <a:r>
              <a:rPr lang="fr-FR" sz="2400" dirty="0"/>
              <a:t>En salle de motricité.</a:t>
            </a:r>
          </a:p>
          <a:p>
            <a:endParaRPr lang="fr-FR" dirty="0"/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OÙ?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02" y="4121099"/>
            <a:ext cx="3859619" cy="21710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58" y="3423211"/>
            <a:ext cx="3640766" cy="286892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29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POUR UN DEROULEMENT OPTIMAL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796902" y="2030819"/>
            <a:ext cx="9556897" cy="414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Il est donc capital que l’enseignant participe physiquement et mentalement aux jeux et ne se contente pas de lire les consignes. </a:t>
            </a:r>
          </a:p>
          <a:p>
            <a:endParaRPr lang="fr-FR" sz="2400" dirty="0"/>
          </a:p>
          <a:p>
            <a:r>
              <a:rPr lang="fr-FR" sz="2400" dirty="0"/>
              <a:t>Il montre aux élèves ce qu’il attend d’eux et se relaxe avec eux. Il effectue les gestes en même temps qu’il les explique, ainsi les élèves peuvent suivre son exemple. </a:t>
            </a:r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36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796903" y="680484"/>
            <a:ext cx="9707710" cy="1148316"/>
          </a:xfrm>
        </p:spPr>
        <p:txBody>
          <a:bodyPr/>
          <a:lstStyle/>
          <a:p>
            <a:r>
              <a:rPr lang="fr-FR" b="1" dirty="0"/>
              <a:t>ET LES PROGRAMMES?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796902" y="2030818"/>
            <a:ext cx="9556897" cy="482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Les techniques de relaxation peuvent contribuer à développer certains domaines :</a:t>
            </a:r>
          </a:p>
          <a:p>
            <a:r>
              <a:rPr lang="fr-FR" dirty="0"/>
              <a:t>A l’école maternelle</a:t>
            </a:r>
          </a:p>
          <a:p>
            <a:pPr>
              <a:buFontTx/>
              <a:buChar char="-"/>
            </a:pPr>
            <a:r>
              <a:rPr lang="fr-FR" dirty="0"/>
              <a:t>« Une école qui organise des modalités spécifiques d'apprentissage »</a:t>
            </a:r>
          </a:p>
          <a:p>
            <a:pPr>
              <a:buFontTx/>
              <a:buChar char="-"/>
            </a:pPr>
            <a:r>
              <a:rPr lang="fr-FR" dirty="0"/>
              <a:t>« Une école où les enfants vont apprendre ensemble et vivre ensemble »</a:t>
            </a:r>
          </a:p>
          <a:p>
            <a:pPr>
              <a:buFontTx/>
              <a:buChar char="-"/>
            </a:pPr>
            <a:r>
              <a:rPr lang="fr-FR" dirty="0"/>
              <a:t>« Mobiliser le langage dans toutes ses dimensions »</a:t>
            </a:r>
          </a:p>
          <a:p>
            <a:pPr>
              <a:buFontTx/>
              <a:buChar char="-"/>
            </a:pPr>
            <a:r>
              <a:rPr lang="fr-FR" dirty="0"/>
              <a:t>« Agir, s'exprimer, comprendre à travers l'activité physique »</a:t>
            </a:r>
          </a:p>
          <a:p>
            <a:pPr>
              <a:buFontTx/>
              <a:buChar char="-"/>
            </a:pPr>
            <a:r>
              <a:rPr lang="fr-FR" dirty="0"/>
              <a:t>« Explorer le monde », « Se repérer dans le temps et l'espace »</a:t>
            </a:r>
          </a:p>
          <a:p>
            <a:r>
              <a:rPr lang="fr-FR" dirty="0"/>
              <a:t>A l’école élémentaire</a:t>
            </a:r>
          </a:p>
          <a:p>
            <a:pPr>
              <a:buFontTx/>
              <a:buChar char="-"/>
            </a:pPr>
            <a:r>
              <a:rPr lang="fr-FR" dirty="0"/>
              <a:t>« Les langages pour penser et communiquer » (langage oral, écrit, par le corps)</a:t>
            </a:r>
          </a:p>
          <a:p>
            <a:pPr>
              <a:buFontTx/>
              <a:buChar char="-"/>
            </a:pPr>
            <a:r>
              <a:rPr lang="fr-FR" dirty="0"/>
              <a:t>« Les méthodes et outils pour apprendre »</a:t>
            </a:r>
          </a:p>
          <a:p>
            <a:pPr>
              <a:buFontTx/>
              <a:buChar char="-"/>
            </a:pPr>
            <a:r>
              <a:rPr lang="fr-FR" dirty="0"/>
              <a:t>« La formation de la personne et du citoyen »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51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5005" y="624110"/>
            <a:ext cx="9739607" cy="1280890"/>
          </a:xfrm>
        </p:spPr>
        <p:txBody>
          <a:bodyPr/>
          <a:lstStyle/>
          <a:p>
            <a:r>
              <a:rPr lang="fr-FR" b="1" dirty="0"/>
              <a:t>PRESENTATION DE LA SEANCE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65006" y="2030819"/>
            <a:ext cx="9388548" cy="3880403"/>
          </a:xfrm>
        </p:spPr>
        <p:txBody>
          <a:bodyPr/>
          <a:lstStyle/>
          <a:p>
            <a:r>
              <a:rPr lang="fr-FR" sz="2400" dirty="0"/>
              <a:t> Nous allons faire les exercices, les vivre soi-même. Nous allons vous présenter ces exercices sous forme de séance. 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FF0000"/>
                </a:solidFill>
              </a:rPr>
              <a:t>Ne prenez pas de notes, on vous transmettra le PowerPoint.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54" y="3971020"/>
            <a:ext cx="2857500" cy="28575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F01-760C-4991-9DEA-DB24236E774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16551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1028</TotalTime>
  <Words>956</Words>
  <Application>Microsoft Office PowerPoint</Application>
  <PresentationFormat>Grand écran</PresentationFormat>
  <Paragraphs>244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Wingdings</vt:lpstr>
      <vt:lpstr>Wingdings 3</vt:lpstr>
      <vt:lpstr>Brin</vt:lpstr>
      <vt:lpstr>Techniques de Relaxation pour favoriser les apprentissages scolaires</vt:lpstr>
      <vt:lpstr>POUR QUI?</vt:lpstr>
      <vt:lpstr>Présentation PowerPoint</vt:lpstr>
      <vt:lpstr>QUELQUES TECHNIQUES DE RELAXATION</vt:lpstr>
      <vt:lpstr>QUAND?</vt:lpstr>
      <vt:lpstr>OÙ?</vt:lpstr>
      <vt:lpstr>POUR UN DEROULEMENT OPTIMAL</vt:lpstr>
      <vt:lpstr>ET LES PROGRAMMES?</vt:lpstr>
      <vt:lpstr>PRESENTATION DE LA SEANCE</vt:lpstr>
      <vt:lpstr>DEBUT DE LA SEANCE DE RELAXATION</vt:lpstr>
      <vt:lpstr>RELAXATION Nettoyage intérieur Je me déplisse</vt:lpstr>
      <vt:lpstr>RELAXATION Le cœur du tournesol </vt:lpstr>
      <vt:lpstr>Calme et attentif comme une grenouille (Méditation Pleine Conscience) </vt:lpstr>
      <vt:lpstr>DO-IN des mains (technique d’auto-massage d’origine japonaise)  </vt:lpstr>
      <vt:lpstr>YOGA L’arbre dans le vent </vt:lpstr>
      <vt:lpstr>YOGA Le fauteuil </vt:lpstr>
      <vt:lpstr>YOGA Entre table et chaise 1 </vt:lpstr>
      <vt:lpstr>YOGA L’accordéon </vt:lpstr>
      <vt:lpstr>RELAXATION Je me réveille </vt:lpstr>
      <vt:lpstr>FIN DE SEANCE DE RELAXATION</vt:lpstr>
      <vt:lpstr>ECHANGES</vt:lpstr>
      <vt:lpstr>RESSOURCES</vt:lpstr>
      <vt:lpstr>PROLONGEMENTS</vt:lpstr>
      <vt:lpstr>PROLONGEMENTS</vt:lpstr>
      <vt:lpstr>MERCI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Techniques de Relaxation pour favoriser les apprentissages scolaires</dc:title>
  <dc:creator>Candice Bénard</dc:creator>
  <cp:lastModifiedBy>Candice Bénard</cp:lastModifiedBy>
  <cp:revision>89</cp:revision>
  <cp:lastPrinted>2017-02-22T11:12:51Z</cp:lastPrinted>
  <dcterms:created xsi:type="dcterms:W3CDTF">2017-02-08T09:25:03Z</dcterms:created>
  <dcterms:modified xsi:type="dcterms:W3CDTF">2017-03-17T17:25:07Z</dcterms:modified>
</cp:coreProperties>
</file>