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26"/>
  </p:notesMasterIdLst>
  <p:sldIdLst>
    <p:sldId id="256" r:id="rId2"/>
    <p:sldId id="257" r:id="rId3"/>
    <p:sldId id="258" r:id="rId4"/>
    <p:sldId id="259" r:id="rId5"/>
    <p:sldId id="261" r:id="rId6"/>
    <p:sldId id="262" r:id="rId7"/>
    <p:sldId id="263" r:id="rId8"/>
    <p:sldId id="270" r:id="rId9"/>
    <p:sldId id="271" r:id="rId10"/>
    <p:sldId id="266" r:id="rId11"/>
    <p:sldId id="272" r:id="rId12"/>
    <p:sldId id="268" r:id="rId13"/>
    <p:sldId id="264" r:id="rId14"/>
    <p:sldId id="273" r:id="rId15"/>
    <p:sldId id="274" r:id="rId16"/>
    <p:sldId id="267" r:id="rId17"/>
    <p:sldId id="275" r:id="rId18"/>
    <p:sldId id="276" r:id="rId19"/>
    <p:sldId id="277" r:id="rId20"/>
    <p:sldId id="278" r:id="rId21"/>
    <p:sldId id="279" r:id="rId22"/>
    <p:sldId id="280" r:id="rId23"/>
    <p:sldId id="281" r:id="rId24"/>
    <p:sldId id="282" r:id="rId25"/>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2" d="100"/>
          <a:sy n="62" d="100"/>
        </p:scale>
        <p:origin x="103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787322AD-E1A3-41B5-9CD8-FB98A83E92BE}" type="datetimeFigureOut">
              <a:rPr lang="fr-FR" smtClean="0"/>
              <a:t>28/01/2019</a:t>
            </a:fld>
            <a:endParaRPr lang="fr-FR"/>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527E2F9B-0497-4C5C-A9BC-8A1C4869554E}" type="slidenum">
              <a:rPr lang="fr-FR" smtClean="0"/>
              <a:t>‹N°›</a:t>
            </a:fld>
            <a:endParaRPr lang="fr-FR"/>
          </a:p>
        </p:txBody>
      </p:sp>
    </p:spTree>
    <p:extLst>
      <p:ext uri="{BB962C8B-B14F-4D97-AF65-F5344CB8AC3E}">
        <p14:creationId xmlns:p14="http://schemas.microsoft.com/office/powerpoint/2010/main" val="421480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27E2F9B-0497-4C5C-A9BC-8A1C4869554E}" type="slidenum">
              <a:rPr lang="fr-FR" smtClean="0"/>
              <a:t>15</a:t>
            </a:fld>
            <a:endParaRPr lang="fr-FR"/>
          </a:p>
        </p:txBody>
      </p:sp>
    </p:spTree>
    <p:extLst>
      <p:ext uri="{BB962C8B-B14F-4D97-AF65-F5344CB8AC3E}">
        <p14:creationId xmlns:p14="http://schemas.microsoft.com/office/powerpoint/2010/main" val="296151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5BA9DBB-14C8-40A3-87BA-308C6FB590C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01072078-06C0-49B6-A0C6-1A7307E6B6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2F442E4D-5CBC-4E5B-BC4D-795E7FCB6293}"/>
              </a:ext>
            </a:extLst>
          </p:cNvPr>
          <p:cNvSpPr>
            <a:spLocks noGrp="1"/>
          </p:cNvSpPr>
          <p:nvPr>
            <p:ph type="dt" sz="half" idx="10"/>
          </p:nvPr>
        </p:nvSpPr>
        <p:spPr/>
        <p:txBody>
          <a:bodyPr/>
          <a:lstStyle/>
          <a:p>
            <a:fld id="{F571E74B-7BBE-47B9-92EF-FC052422BC4D}" type="datetimeFigureOut">
              <a:rPr lang="fr-FR" smtClean="0"/>
              <a:t>28/01/2019</a:t>
            </a:fld>
            <a:endParaRPr lang="fr-FR"/>
          </a:p>
        </p:txBody>
      </p:sp>
      <p:sp>
        <p:nvSpPr>
          <p:cNvPr id="5" name="Espace réservé du pied de page 4">
            <a:extLst>
              <a:ext uri="{FF2B5EF4-FFF2-40B4-BE49-F238E27FC236}">
                <a16:creationId xmlns:a16="http://schemas.microsoft.com/office/drawing/2014/main" xmlns="" id="{14C8EE9F-F253-4F13-AF8E-2B3FD917C7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1937757A-2340-4C36-99E0-59F784B31207}"/>
              </a:ext>
            </a:extLst>
          </p:cNvPr>
          <p:cNvSpPr>
            <a:spLocks noGrp="1"/>
          </p:cNvSpPr>
          <p:nvPr>
            <p:ph type="sldNum" sz="quarter" idx="12"/>
          </p:nvPr>
        </p:nvSpPr>
        <p:spPr/>
        <p:txBody>
          <a:bodyPr/>
          <a:lstStyle/>
          <a:p>
            <a:fld id="{644EF976-6704-446F-92E6-52F32D2EF16D}" type="slidenum">
              <a:rPr lang="fr-FR" smtClean="0"/>
              <a:t>‹N°›</a:t>
            </a:fld>
            <a:endParaRPr lang="fr-FR"/>
          </a:p>
        </p:txBody>
      </p:sp>
    </p:spTree>
    <p:extLst>
      <p:ext uri="{BB962C8B-B14F-4D97-AF65-F5344CB8AC3E}">
        <p14:creationId xmlns:p14="http://schemas.microsoft.com/office/powerpoint/2010/main" val="387300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9B732AD-AD20-4748-ACC5-36D03E46987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A4DDFA0A-3BDD-4A85-A991-04FE8252223D}"/>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7A3331CD-F2B8-4834-8284-00E677D2620E}"/>
              </a:ext>
            </a:extLst>
          </p:cNvPr>
          <p:cNvSpPr>
            <a:spLocks noGrp="1"/>
          </p:cNvSpPr>
          <p:nvPr>
            <p:ph type="dt" sz="half" idx="10"/>
          </p:nvPr>
        </p:nvSpPr>
        <p:spPr/>
        <p:txBody>
          <a:bodyPr/>
          <a:lstStyle/>
          <a:p>
            <a:fld id="{F571E74B-7BBE-47B9-92EF-FC052422BC4D}" type="datetimeFigureOut">
              <a:rPr lang="fr-FR" smtClean="0"/>
              <a:t>28/01/2019</a:t>
            </a:fld>
            <a:endParaRPr lang="fr-FR"/>
          </a:p>
        </p:txBody>
      </p:sp>
      <p:sp>
        <p:nvSpPr>
          <p:cNvPr id="5" name="Espace réservé du pied de page 4">
            <a:extLst>
              <a:ext uri="{FF2B5EF4-FFF2-40B4-BE49-F238E27FC236}">
                <a16:creationId xmlns:a16="http://schemas.microsoft.com/office/drawing/2014/main" xmlns="" id="{E8926BDF-C4DD-43F3-A202-3BCC03B75F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0B751179-359A-4152-AA01-81C545AA3F97}"/>
              </a:ext>
            </a:extLst>
          </p:cNvPr>
          <p:cNvSpPr>
            <a:spLocks noGrp="1"/>
          </p:cNvSpPr>
          <p:nvPr>
            <p:ph type="sldNum" sz="quarter" idx="12"/>
          </p:nvPr>
        </p:nvSpPr>
        <p:spPr/>
        <p:txBody>
          <a:bodyPr/>
          <a:lstStyle/>
          <a:p>
            <a:fld id="{644EF976-6704-446F-92E6-52F32D2EF16D}" type="slidenum">
              <a:rPr lang="fr-FR" smtClean="0"/>
              <a:t>‹N°›</a:t>
            </a:fld>
            <a:endParaRPr lang="fr-FR"/>
          </a:p>
        </p:txBody>
      </p:sp>
    </p:spTree>
    <p:extLst>
      <p:ext uri="{BB962C8B-B14F-4D97-AF65-F5344CB8AC3E}">
        <p14:creationId xmlns:p14="http://schemas.microsoft.com/office/powerpoint/2010/main" val="302243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856ED42C-05B3-4955-A3C6-89784FE5659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1000D854-66FB-4296-84EE-69C398916BF6}"/>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0729C427-2B05-484B-8FAA-CC575D312332}"/>
              </a:ext>
            </a:extLst>
          </p:cNvPr>
          <p:cNvSpPr>
            <a:spLocks noGrp="1"/>
          </p:cNvSpPr>
          <p:nvPr>
            <p:ph type="dt" sz="half" idx="10"/>
          </p:nvPr>
        </p:nvSpPr>
        <p:spPr/>
        <p:txBody>
          <a:bodyPr/>
          <a:lstStyle/>
          <a:p>
            <a:fld id="{F571E74B-7BBE-47B9-92EF-FC052422BC4D}" type="datetimeFigureOut">
              <a:rPr lang="fr-FR" smtClean="0"/>
              <a:t>28/01/2019</a:t>
            </a:fld>
            <a:endParaRPr lang="fr-FR"/>
          </a:p>
        </p:txBody>
      </p:sp>
      <p:sp>
        <p:nvSpPr>
          <p:cNvPr id="5" name="Espace réservé du pied de page 4">
            <a:extLst>
              <a:ext uri="{FF2B5EF4-FFF2-40B4-BE49-F238E27FC236}">
                <a16:creationId xmlns:a16="http://schemas.microsoft.com/office/drawing/2014/main" xmlns="" id="{085708E9-E708-4881-8818-5CAA253E02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6A0EC18C-4058-4FA0-94F6-1045298F487C}"/>
              </a:ext>
            </a:extLst>
          </p:cNvPr>
          <p:cNvSpPr>
            <a:spLocks noGrp="1"/>
          </p:cNvSpPr>
          <p:nvPr>
            <p:ph type="sldNum" sz="quarter" idx="12"/>
          </p:nvPr>
        </p:nvSpPr>
        <p:spPr/>
        <p:txBody>
          <a:bodyPr/>
          <a:lstStyle/>
          <a:p>
            <a:fld id="{644EF976-6704-446F-92E6-52F32D2EF16D}" type="slidenum">
              <a:rPr lang="fr-FR" smtClean="0"/>
              <a:t>‹N°›</a:t>
            </a:fld>
            <a:endParaRPr lang="fr-FR"/>
          </a:p>
        </p:txBody>
      </p:sp>
    </p:spTree>
    <p:extLst>
      <p:ext uri="{BB962C8B-B14F-4D97-AF65-F5344CB8AC3E}">
        <p14:creationId xmlns:p14="http://schemas.microsoft.com/office/powerpoint/2010/main" val="316669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4AAB47F-316B-4F6C-97D4-3EC60EB01C0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303C3C18-042D-425E-BCBB-7102CEC6D065}"/>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56AC5AE3-5892-4F85-9262-9B0E87D5733B}"/>
              </a:ext>
            </a:extLst>
          </p:cNvPr>
          <p:cNvSpPr>
            <a:spLocks noGrp="1"/>
          </p:cNvSpPr>
          <p:nvPr>
            <p:ph type="dt" sz="half" idx="10"/>
          </p:nvPr>
        </p:nvSpPr>
        <p:spPr/>
        <p:txBody>
          <a:bodyPr/>
          <a:lstStyle/>
          <a:p>
            <a:fld id="{F571E74B-7BBE-47B9-92EF-FC052422BC4D}" type="datetimeFigureOut">
              <a:rPr lang="fr-FR" smtClean="0"/>
              <a:t>28/01/2019</a:t>
            </a:fld>
            <a:endParaRPr lang="fr-FR"/>
          </a:p>
        </p:txBody>
      </p:sp>
      <p:sp>
        <p:nvSpPr>
          <p:cNvPr id="5" name="Espace réservé du pied de page 4">
            <a:extLst>
              <a:ext uri="{FF2B5EF4-FFF2-40B4-BE49-F238E27FC236}">
                <a16:creationId xmlns:a16="http://schemas.microsoft.com/office/drawing/2014/main" xmlns="" id="{22F2A914-37B3-4DD9-BB01-76B425EBA8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A431B700-706E-4525-9FC9-3ADAD9FD5EBC}"/>
              </a:ext>
            </a:extLst>
          </p:cNvPr>
          <p:cNvSpPr>
            <a:spLocks noGrp="1"/>
          </p:cNvSpPr>
          <p:nvPr>
            <p:ph type="sldNum" sz="quarter" idx="12"/>
          </p:nvPr>
        </p:nvSpPr>
        <p:spPr/>
        <p:txBody>
          <a:bodyPr/>
          <a:lstStyle/>
          <a:p>
            <a:fld id="{644EF976-6704-446F-92E6-52F32D2EF16D}" type="slidenum">
              <a:rPr lang="fr-FR" smtClean="0"/>
              <a:t>‹N°›</a:t>
            </a:fld>
            <a:endParaRPr lang="fr-FR"/>
          </a:p>
        </p:txBody>
      </p:sp>
    </p:spTree>
    <p:extLst>
      <p:ext uri="{BB962C8B-B14F-4D97-AF65-F5344CB8AC3E}">
        <p14:creationId xmlns:p14="http://schemas.microsoft.com/office/powerpoint/2010/main" val="155596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049C5ED-E74B-4575-B0B7-945C5039872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61E19D6D-FD39-4C81-996F-7AD5DE0F7C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xmlns="" id="{8AD19C83-DE60-4B09-8105-A2D3A15CF441}"/>
              </a:ext>
            </a:extLst>
          </p:cNvPr>
          <p:cNvSpPr>
            <a:spLocks noGrp="1"/>
          </p:cNvSpPr>
          <p:nvPr>
            <p:ph type="dt" sz="half" idx="10"/>
          </p:nvPr>
        </p:nvSpPr>
        <p:spPr/>
        <p:txBody>
          <a:bodyPr/>
          <a:lstStyle/>
          <a:p>
            <a:fld id="{F571E74B-7BBE-47B9-92EF-FC052422BC4D}" type="datetimeFigureOut">
              <a:rPr lang="fr-FR" smtClean="0"/>
              <a:t>28/01/2019</a:t>
            </a:fld>
            <a:endParaRPr lang="fr-FR"/>
          </a:p>
        </p:txBody>
      </p:sp>
      <p:sp>
        <p:nvSpPr>
          <p:cNvPr id="5" name="Espace réservé du pied de page 4">
            <a:extLst>
              <a:ext uri="{FF2B5EF4-FFF2-40B4-BE49-F238E27FC236}">
                <a16:creationId xmlns:a16="http://schemas.microsoft.com/office/drawing/2014/main" xmlns="" id="{EC70C42C-C8E2-4555-9BB0-2FEE95CB37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7C17154A-3982-48FE-9221-D2053084AB48}"/>
              </a:ext>
            </a:extLst>
          </p:cNvPr>
          <p:cNvSpPr>
            <a:spLocks noGrp="1"/>
          </p:cNvSpPr>
          <p:nvPr>
            <p:ph type="sldNum" sz="quarter" idx="12"/>
          </p:nvPr>
        </p:nvSpPr>
        <p:spPr/>
        <p:txBody>
          <a:bodyPr/>
          <a:lstStyle/>
          <a:p>
            <a:fld id="{644EF976-6704-446F-92E6-52F32D2EF16D}" type="slidenum">
              <a:rPr lang="fr-FR" smtClean="0"/>
              <a:t>‹N°›</a:t>
            </a:fld>
            <a:endParaRPr lang="fr-FR"/>
          </a:p>
        </p:txBody>
      </p:sp>
    </p:spTree>
    <p:extLst>
      <p:ext uri="{BB962C8B-B14F-4D97-AF65-F5344CB8AC3E}">
        <p14:creationId xmlns:p14="http://schemas.microsoft.com/office/powerpoint/2010/main" val="180749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4D4EE5-1104-4DD1-938A-C6A2FCCFF91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31EF6D7D-AA26-463A-97D1-59D3C2804949}"/>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8557586B-D69E-4750-9D8E-09CA6D1587A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30F43CD0-D107-4463-B4A9-BC253AD6DE34}"/>
              </a:ext>
            </a:extLst>
          </p:cNvPr>
          <p:cNvSpPr>
            <a:spLocks noGrp="1"/>
          </p:cNvSpPr>
          <p:nvPr>
            <p:ph type="dt" sz="half" idx="10"/>
          </p:nvPr>
        </p:nvSpPr>
        <p:spPr/>
        <p:txBody>
          <a:bodyPr/>
          <a:lstStyle/>
          <a:p>
            <a:fld id="{F571E74B-7BBE-47B9-92EF-FC052422BC4D}" type="datetimeFigureOut">
              <a:rPr lang="fr-FR" smtClean="0"/>
              <a:t>28/01/2019</a:t>
            </a:fld>
            <a:endParaRPr lang="fr-FR"/>
          </a:p>
        </p:txBody>
      </p:sp>
      <p:sp>
        <p:nvSpPr>
          <p:cNvPr id="6" name="Espace réservé du pied de page 5">
            <a:extLst>
              <a:ext uri="{FF2B5EF4-FFF2-40B4-BE49-F238E27FC236}">
                <a16:creationId xmlns:a16="http://schemas.microsoft.com/office/drawing/2014/main" xmlns="" id="{065B1A64-BCC6-48A8-B880-EFA8315E0D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44136BC8-904D-4353-9E99-1359F7AEFE7F}"/>
              </a:ext>
            </a:extLst>
          </p:cNvPr>
          <p:cNvSpPr>
            <a:spLocks noGrp="1"/>
          </p:cNvSpPr>
          <p:nvPr>
            <p:ph type="sldNum" sz="quarter" idx="12"/>
          </p:nvPr>
        </p:nvSpPr>
        <p:spPr/>
        <p:txBody>
          <a:bodyPr/>
          <a:lstStyle/>
          <a:p>
            <a:fld id="{644EF976-6704-446F-92E6-52F32D2EF16D}" type="slidenum">
              <a:rPr lang="fr-FR" smtClean="0"/>
              <a:t>‹N°›</a:t>
            </a:fld>
            <a:endParaRPr lang="fr-FR"/>
          </a:p>
        </p:txBody>
      </p:sp>
    </p:spTree>
    <p:extLst>
      <p:ext uri="{BB962C8B-B14F-4D97-AF65-F5344CB8AC3E}">
        <p14:creationId xmlns:p14="http://schemas.microsoft.com/office/powerpoint/2010/main" val="66908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89E002-C4D4-4EEA-BEA2-EB97C277C37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9CC08006-18C0-4DFF-8241-FFA7FE6A53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xmlns="" id="{3ABEBB29-9203-4101-A910-85A03E559891}"/>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EE31A524-F0DE-4FD5-8469-3C0BC5508F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xmlns="" id="{09889347-3020-4C6E-9577-7A0765E3861A}"/>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138CC94A-34E6-4193-8856-D3B1C64F1C96}"/>
              </a:ext>
            </a:extLst>
          </p:cNvPr>
          <p:cNvSpPr>
            <a:spLocks noGrp="1"/>
          </p:cNvSpPr>
          <p:nvPr>
            <p:ph type="dt" sz="half" idx="10"/>
          </p:nvPr>
        </p:nvSpPr>
        <p:spPr/>
        <p:txBody>
          <a:bodyPr/>
          <a:lstStyle/>
          <a:p>
            <a:fld id="{F571E74B-7BBE-47B9-92EF-FC052422BC4D}" type="datetimeFigureOut">
              <a:rPr lang="fr-FR" smtClean="0"/>
              <a:t>28/01/2019</a:t>
            </a:fld>
            <a:endParaRPr lang="fr-FR"/>
          </a:p>
        </p:txBody>
      </p:sp>
      <p:sp>
        <p:nvSpPr>
          <p:cNvPr id="8" name="Espace réservé du pied de page 7">
            <a:extLst>
              <a:ext uri="{FF2B5EF4-FFF2-40B4-BE49-F238E27FC236}">
                <a16:creationId xmlns:a16="http://schemas.microsoft.com/office/drawing/2014/main" xmlns="" id="{1DEF85EF-8832-475D-AFE2-FB37B76796B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0625274A-9377-48C6-8F9A-EA04625016DB}"/>
              </a:ext>
            </a:extLst>
          </p:cNvPr>
          <p:cNvSpPr>
            <a:spLocks noGrp="1"/>
          </p:cNvSpPr>
          <p:nvPr>
            <p:ph type="sldNum" sz="quarter" idx="12"/>
          </p:nvPr>
        </p:nvSpPr>
        <p:spPr/>
        <p:txBody>
          <a:bodyPr/>
          <a:lstStyle/>
          <a:p>
            <a:fld id="{644EF976-6704-446F-92E6-52F32D2EF16D}" type="slidenum">
              <a:rPr lang="fr-FR" smtClean="0"/>
              <a:t>‹N°›</a:t>
            </a:fld>
            <a:endParaRPr lang="fr-FR"/>
          </a:p>
        </p:txBody>
      </p:sp>
    </p:spTree>
    <p:extLst>
      <p:ext uri="{BB962C8B-B14F-4D97-AF65-F5344CB8AC3E}">
        <p14:creationId xmlns:p14="http://schemas.microsoft.com/office/powerpoint/2010/main" val="391414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3E869AE-430E-4D8A-A991-E6437B558AE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9942CC5F-EDE0-41B3-9BCD-AEE3B4F2EF28}"/>
              </a:ext>
            </a:extLst>
          </p:cNvPr>
          <p:cNvSpPr>
            <a:spLocks noGrp="1"/>
          </p:cNvSpPr>
          <p:nvPr>
            <p:ph type="dt" sz="half" idx="10"/>
          </p:nvPr>
        </p:nvSpPr>
        <p:spPr/>
        <p:txBody>
          <a:bodyPr/>
          <a:lstStyle/>
          <a:p>
            <a:fld id="{F571E74B-7BBE-47B9-92EF-FC052422BC4D}" type="datetimeFigureOut">
              <a:rPr lang="fr-FR" smtClean="0"/>
              <a:t>28/01/2019</a:t>
            </a:fld>
            <a:endParaRPr lang="fr-FR"/>
          </a:p>
        </p:txBody>
      </p:sp>
      <p:sp>
        <p:nvSpPr>
          <p:cNvPr id="4" name="Espace réservé du pied de page 3">
            <a:extLst>
              <a:ext uri="{FF2B5EF4-FFF2-40B4-BE49-F238E27FC236}">
                <a16:creationId xmlns:a16="http://schemas.microsoft.com/office/drawing/2014/main" xmlns="" id="{5D02BF4B-CE1B-48EA-8EA7-670867B8743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7D29CF0C-C141-4BD6-A39A-87FC975E6E7F}"/>
              </a:ext>
            </a:extLst>
          </p:cNvPr>
          <p:cNvSpPr>
            <a:spLocks noGrp="1"/>
          </p:cNvSpPr>
          <p:nvPr>
            <p:ph type="sldNum" sz="quarter" idx="12"/>
          </p:nvPr>
        </p:nvSpPr>
        <p:spPr/>
        <p:txBody>
          <a:bodyPr/>
          <a:lstStyle/>
          <a:p>
            <a:fld id="{644EF976-6704-446F-92E6-52F32D2EF16D}" type="slidenum">
              <a:rPr lang="fr-FR" smtClean="0"/>
              <a:t>‹N°›</a:t>
            </a:fld>
            <a:endParaRPr lang="fr-FR"/>
          </a:p>
        </p:txBody>
      </p:sp>
    </p:spTree>
    <p:extLst>
      <p:ext uri="{BB962C8B-B14F-4D97-AF65-F5344CB8AC3E}">
        <p14:creationId xmlns:p14="http://schemas.microsoft.com/office/powerpoint/2010/main" val="411276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6AED5612-C8DB-4EFF-BF12-C1D15F1F1E76}"/>
              </a:ext>
            </a:extLst>
          </p:cNvPr>
          <p:cNvSpPr>
            <a:spLocks noGrp="1"/>
          </p:cNvSpPr>
          <p:nvPr>
            <p:ph type="dt" sz="half" idx="10"/>
          </p:nvPr>
        </p:nvSpPr>
        <p:spPr/>
        <p:txBody>
          <a:bodyPr/>
          <a:lstStyle/>
          <a:p>
            <a:fld id="{F571E74B-7BBE-47B9-92EF-FC052422BC4D}" type="datetimeFigureOut">
              <a:rPr lang="fr-FR" smtClean="0"/>
              <a:t>28/01/2019</a:t>
            </a:fld>
            <a:endParaRPr lang="fr-FR"/>
          </a:p>
        </p:txBody>
      </p:sp>
      <p:sp>
        <p:nvSpPr>
          <p:cNvPr id="3" name="Espace réservé du pied de page 2">
            <a:extLst>
              <a:ext uri="{FF2B5EF4-FFF2-40B4-BE49-F238E27FC236}">
                <a16:creationId xmlns:a16="http://schemas.microsoft.com/office/drawing/2014/main" xmlns="" id="{801B67A9-DDE7-42E0-87EC-EBC510687EF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180D1628-09D2-4237-9A0C-9FAB44838826}"/>
              </a:ext>
            </a:extLst>
          </p:cNvPr>
          <p:cNvSpPr>
            <a:spLocks noGrp="1"/>
          </p:cNvSpPr>
          <p:nvPr>
            <p:ph type="sldNum" sz="quarter" idx="12"/>
          </p:nvPr>
        </p:nvSpPr>
        <p:spPr/>
        <p:txBody>
          <a:bodyPr/>
          <a:lstStyle/>
          <a:p>
            <a:fld id="{644EF976-6704-446F-92E6-52F32D2EF16D}" type="slidenum">
              <a:rPr lang="fr-FR" smtClean="0"/>
              <a:t>‹N°›</a:t>
            </a:fld>
            <a:endParaRPr lang="fr-FR"/>
          </a:p>
        </p:txBody>
      </p:sp>
    </p:spTree>
    <p:extLst>
      <p:ext uri="{BB962C8B-B14F-4D97-AF65-F5344CB8AC3E}">
        <p14:creationId xmlns:p14="http://schemas.microsoft.com/office/powerpoint/2010/main" val="310424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D2EF230-8013-4FC7-A8B8-AA3489D9E68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D6888DF9-23E4-4F7A-8808-D224655F72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C637B2EE-3FF9-42B8-84FA-E3FBC8648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6ED467E7-65CC-40B1-8CF8-F4CA4D969052}"/>
              </a:ext>
            </a:extLst>
          </p:cNvPr>
          <p:cNvSpPr>
            <a:spLocks noGrp="1"/>
          </p:cNvSpPr>
          <p:nvPr>
            <p:ph type="dt" sz="half" idx="10"/>
          </p:nvPr>
        </p:nvSpPr>
        <p:spPr/>
        <p:txBody>
          <a:bodyPr/>
          <a:lstStyle/>
          <a:p>
            <a:fld id="{F571E74B-7BBE-47B9-92EF-FC052422BC4D}" type="datetimeFigureOut">
              <a:rPr lang="fr-FR" smtClean="0"/>
              <a:t>28/01/2019</a:t>
            </a:fld>
            <a:endParaRPr lang="fr-FR"/>
          </a:p>
        </p:txBody>
      </p:sp>
      <p:sp>
        <p:nvSpPr>
          <p:cNvPr id="6" name="Espace réservé du pied de page 5">
            <a:extLst>
              <a:ext uri="{FF2B5EF4-FFF2-40B4-BE49-F238E27FC236}">
                <a16:creationId xmlns:a16="http://schemas.microsoft.com/office/drawing/2014/main" xmlns="" id="{AA78E048-B86E-4D70-97CD-67CC700162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0C9C99BB-807E-489C-B4A9-97646295B7A5}"/>
              </a:ext>
            </a:extLst>
          </p:cNvPr>
          <p:cNvSpPr>
            <a:spLocks noGrp="1"/>
          </p:cNvSpPr>
          <p:nvPr>
            <p:ph type="sldNum" sz="quarter" idx="12"/>
          </p:nvPr>
        </p:nvSpPr>
        <p:spPr/>
        <p:txBody>
          <a:bodyPr/>
          <a:lstStyle/>
          <a:p>
            <a:fld id="{644EF976-6704-446F-92E6-52F32D2EF16D}" type="slidenum">
              <a:rPr lang="fr-FR" smtClean="0"/>
              <a:t>‹N°›</a:t>
            </a:fld>
            <a:endParaRPr lang="fr-FR"/>
          </a:p>
        </p:txBody>
      </p:sp>
    </p:spTree>
    <p:extLst>
      <p:ext uri="{BB962C8B-B14F-4D97-AF65-F5344CB8AC3E}">
        <p14:creationId xmlns:p14="http://schemas.microsoft.com/office/powerpoint/2010/main" val="4233165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D49EA2F-0917-4A3E-A831-25C2DC0ECD9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5D4ACF2B-DB21-407B-B438-EC9EE865AF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B9FE08CD-D48C-4152-BF06-CF81FC9B4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808D4F6C-C5AB-40AB-9322-7C67FA47462A}"/>
              </a:ext>
            </a:extLst>
          </p:cNvPr>
          <p:cNvSpPr>
            <a:spLocks noGrp="1"/>
          </p:cNvSpPr>
          <p:nvPr>
            <p:ph type="dt" sz="half" idx="10"/>
          </p:nvPr>
        </p:nvSpPr>
        <p:spPr/>
        <p:txBody>
          <a:bodyPr/>
          <a:lstStyle/>
          <a:p>
            <a:fld id="{F571E74B-7BBE-47B9-92EF-FC052422BC4D}" type="datetimeFigureOut">
              <a:rPr lang="fr-FR" smtClean="0"/>
              <a:t>28/01/2019</a:t>
            </a:fld>
            <a:endParaRPr lang="fr-FR"/>
          </a:p>
        </p:txBody>
      </p:sp>
      <p:sp>
        <p:nvSpPr>
          <p:cNvPr id="6" name="Espace réservé du pied de page 5">
            <a:extLst>
              <a:ext uri="{FF2B5EF4-FFF2-40B4-BE49-F238E27FC236}">
                <a16:creationId xmlns:a16="http://schemas.microsoft.com/office/drawing/2014/main" xmlns="" id="{8333AA8B-DF77-4163-937C-DD570678447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BDAFBFDB-B99F-4AB8-9887-F5B672C63702}"/>
              </a:ext>
            </a:extLst>
          </p:cNvPr>
          <p:cNvSpPr>
            <a:spLocks noGrp="1"/>
          </p:cNvSpPr>
          <p:nvPr>
            <p:ph type="sldNum" sz="quarter" idx="12"/>
          </p:nvPr>
        </p:nvSpPr>
        <p:spPr/>
        <p:txBody>
          <a:bodyPr/>
          <a:lstStyle/>
          <a:p>
            <a:fld id="{644EF976-6704-446F-92E6-52F32D2EF16D}" type="slidenum">
              <a:rPr lang="fr-FR" smtClean="0"/>
              <a:t>‹N°›</a:t>
            </a:fld>
            <a:endParaRPr lang="fr-FR"/>
          </a:p>
        </p:txBody>
      </p:sp>
    </p:spTree>
    <p:extLst>
      <p:ext uri="{BB962C8B-B14F-4D97-AF65-F5344CB8AC3E}">
        <p14:creationId xmlns:p14="http://schemas.microsoft.com/office/powerpoint/2010/main" val="174739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CF39B353-7274-4D59-AC8E-916E4F11E5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3662D61E-4EC8-41B5-B998-BBA5CEE5A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FECB4D7-9C5E-4FD5-A3FA-F89219C5F2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1E74B-7BBE-47B9-92EF-FC052422BC4D}" type="datetimeFigureOut">
              <a:rPr lang="fr-FR" smtClean="0"/>
              <a:t>28/01/2019</a:t>
            </a:fld>
            <a:endParaRPr lang="fr-FR"/>
          </a:p>
        </p:txBody>
      </p:sp>
      <p:sp>
        <p:nvSpPr>
          <p:cNvPr id="5" name="Espace réservé du pied de page 4">
            <a:extLst>
              <a:ext uri="{FF2B5EF4-FFF2-40B4-BE49-F238E27FC236}">
                <a16:creationId xmlns:a16="http://schemas.microsoft.com/office/drawing/2014/main" xmlns="" id="{EB4A4191-CF91-4286-82F4-EB20DC4802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27FA145F-F303-4DD3-96C7-E66A1949C4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EF976-6704-446F-92E6-52F32D2EF16D}" type="slidenum">
              <a:rPr lang="fr-FR" smtClean="0"/>
              <a:t>‹N°›</a:t>
            </a:fld>
            <a:endParaRPr lang="fr-FR"/>
          </a:p>
        </p:txBody>
      </p:sp>
    </p:spTree>
    <p:extLst>
      <p:ext uri="{BB962C8B-B14F-4D97-AF65-F5344CB8AC3E}">
        <p14:creationId xmlns:p14="http://schemas.microsoft.com/office/powerpoint/2010/main" val="396812840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ADMINISTRATIF/PPRE%20circonscription%20VA%20centre.doc"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cache.media.education.gouv.fr/file/Besoins_educatifs_particuliers/49/8/document-aide-utilisation-GEVAsco-oct-2018_1020498.pdf" TargetMode="External"/><Relationship Id="rId2" Type="http://schemas.openxmlformats.org/officeDocument/2006/relationships/hyperlink" Target="ADMINISTRATIF/PPRE%20circonscription%20VA%20centre.doc" TargetMode="External"/><Relationship Id="rId1" Type="http://schemas.openxmlformats.org/officeDocument/2006/relationships/slideLayout" Target="../slideLayouts/slideLayout7.xml"/><Relationship Id="rId6" Type="http://schemas.openxmlformats.org/officeDocument/2006/relationships/hyperlink" Target="http://ienval2.etab.ac-lille.fr/files/2016/01/Adaptation-annuelle-nov-2017-Version-DECRET-sylvie.doc" TargetMode="External"/><Relationship Id="rId5" Type="http://schemas.openxmlformats.org/officeDocument/2006/relationships/hyperlink" Target="http://ienval2.etab.ac-lille.fr/files/2015/09/GEVASco_Reexamen.pdf" TargetMode="External"/><Relationship Id="rId4" Type="http://schemas.openxmlformats.org/officeDocument/2006/relationships/hyperlink" Target="http://ienval2.etab.ac-lille.fr/files/2015/09/GEVASco_1ere_demande.pdf"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ADMINISTRATIF/PPRE%20circonscription%20VA%20centre.doc"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ienval2.etab.ac-lille.fr/files/2015/09/GEVASco_1ere_demande.pdf"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www.ia94.ac-creteil.fr/ASH94/scol_indiv/refonctions12.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ADMINISTRATIF/PPRE%20circonscription%20VA%20centre.doc"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Pascale.lempereur@ac-lille.fr" TargetMode="External"/><Relationship Id="rId2" Type="http://schemas.openxmlformats.org/officeDocument/2006/relationships/hyperlink" Target="mailto:candice.benard@ac-lille.fr"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ien-lille1marcq.etab.ac-lille.fr/administration/documents-et-formulaires-pour-les-ecoles/signalement-et-information-preoccupante" TargetMode="External"/><Relationship Id="rId2" Type="http://schemas.openxmlformats.org/officeDocument/2006/relationships/hyperlink" Target="mailto:Crip-dtv@lenord.f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ac-grenoble.fr/ien.g4/IMG/pdf/Diaporama_Atelier_Formation_differenciation_pedagogiqu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1.ac-lille.fr/cid90945/adaptation-scolaire-et-scolarisation-des-eleves-handicapes-ash.html?dmenu=2&amp;dsmenu=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ache.media.eduscol.education.fr/file/Handicap/31/8/2015dec_ecole_inclusive_livret_512318.pdf#page=10"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eduscol.education.fr/cid84599/l-ecole-inclusive.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ienval2.etab.ac-lille.fr/files/2019/01/PPRE-Fiches-MEO-et-Bilan.doc" TargetMode="External"/><Relationship Id="rId2" Type="http://schemas.openxmlformats.org/officeDocument/2006/relationships/hyperlink" Target="ADMINISTRATIF/PPRE%20circonscription%20VA%20centre.doc"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cache.media.education.gouv.fr/file/Besoins_educatifs_particuliers/22/0/2018Fiche_contact_SAPAD_formulaire_1038220.pdf" TargetMode="External"/><Relationship Id="rId2" Type="http://schemas.openxmlformats.org/officeDocument/2006/relationships/hyperlink" Target="ADMINISTRATIF/PPRE%20circonscription%20VA%20centre.doc"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1.ac-lille.fr/cid90945/adaptation-scolaire-et-scolarisation-des-eleves-handicapes-ash.html?dmenu=2&amp;dsmenu=1" TargetMode="External"/><Relationship Id="rId2" Type="http://schemas.openxmlformats.org/officeDocument/2006/relationships/hyperlink" Target="ADMINISTRATIF/PPRE%20circonscription%20VA%20centre.doc"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7190F2B-D982-408A-AAE1-17EA6D29FE91}"/>
              </a:ext>
            </a:extLst>
          </p:cNvPr>
          <p:cNvSpPr>
            <a:spLocks noGrp="1"/>
          </p:cNvSpPr>
          <p:nvPr>
            <p:ph type="ctrTitle"/>
          </p:nvPr>
        </p:nvSpPr>
        <p:spPr>
          <a:xfrm>
            <a:off x="315309" y="536028"/>
            <a:ext cx="11540359" cy="2973935"/>
          </a:xfrm>
        </p:spPr>
        <p:txBody>
          <a:bodyPr>
            <a:normAutofit/>
          </a:bodyPr>
          <a:lstStyle/>
          <a:p>
            <a:r>
              <a:rPr lang="fr-FR" dirty="0"/>
              <a:t>LA DIFFERENCIATION </a:t>
            </a:r>
            <a:br>
              <a:rPr lang="fr-FR" dirty="0"/>
            </a:br>
            <a:r>
              <a:rPr lang="fr-FR" dirty="0"/>
              <a:t>POUR LES ELEVES A </a:t>
            </a:r>
            <a:br>
              <a:rPr lang="fr-FR" dirty="0"/>
            </a:br>
            <a:r>
              <a:rPr lang="fr-FR" dirty="0"/>
              <a:t>BESOINS EDUCATIFS PARTICULIERS</a:t>
            </a:r>
          </a:p>
        </p:txBody>
      </p:sp>
      <p:sp>
        <p:nvSpPr>
          <p:cNvPr id="3" name="Sous-titre 2">
            <a:extLst>
              <a:ext uri="{FF2B5EF4-FFF2-40B4-BE49-F238E27FC236}">
                <a16:creationId xmlns:a16="http://schemas.microsoft.com/office/drawing/2014/main" xmlns="" id="{E1849140-8D1F-4A7E-B0D2-01A7A1F616D7}"/>
              </a:ext>
            </a:extLst>
          </p:cNvPr>
          <p:cNvSpPr>
            <a:spLocks noGrp="1"/>
          </p:cNvSpPr>
          <p:nvPr>
            <p:ph type="subTitle" idx="1"/>
          </p:nvPr>
        </p:nvSpPr>
        <p:spPr>
          <a:xfrm>
            <a:off x="1524000" y="3602038"/>
            <a:ext cx="9144000" cy="3166624"/>
          </a:xfrm>
        </p:spPr>
        <p:txBody>
          <a:bodyPr>
            <a:normAutofit/>
          </a:bodyPr>
          <a:lstStyle/>
          <a:p>
            <a:r>
              <a:rPr lang="fr-FR" dirty="0"/>
              <a:t>Formation REP+ 2018-2019</a:t>
            </a:r>
          </a:p>
          <a:p>
            <a:endParaRPr lang="fr-FR" dirty="0"/>
          </a:p>
          <a:p>
            <a:r>
              <a:rPr lang="fr-FR" dirty="0"/>
              <a:t>Circonscription de Valenciennes-Centre</a:t>
            </a:r>
          </a:p>
          <a:p>
            <a:endParaRPr lang="fr-FR" dirty="0"/>
          </a:p>
          <a:p>
            <a:r>
              <a:rPr lang="fr-FR" dirty="0"/>
              <a:t>Pascale Lempereur et Candice Bénard </a:t>
            </a:r>
          </a:p>
          <a:p>
            <a:r>
              <a:rPr lang="fr-FR" dirty="0"/>
              <a:t>(Psychologues de l’Education Nationale, spécialité EDA « Education, Développement et Apprentissages »)</a:t>
            </a:r>
          </a:p>
        </p:txBody>
      </p:sp>
    </p:spTree>
    <p:extLst>
      <p:ext uri="{BB962C8B-B14F-4D97-AF65-F5344CB8AC3E}">
        <p14:creationId xmlns:p14="http://schemas.microsoft.com/office/powerpoint/2010/main" val="196949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hlinkClick r:id="rId2" action="ppaction://hlinkfile"/>
          </p:cNvPr>
          <p:cNvSpPr txBox="1"/>
          <p:nvPr/>
        </p:nvSpPr>
        <p:spPr>
          <a:xfrm>
            <a:off x="1110343" y="783771"/>
            <a:ext cx="9797143" cy="3631763"/>
          </a:xfrm>
          <a:prstGeom prst="rect">
            <a:avLst/>
          </a:prstGeom>
          <a:noFill/>
        </p:spPr>
        <p:txBody>
          <a:bodyPr wrap="square" rtlCol="0">
            <a:spAutoFit/>
          </a:bodyPr>
          <a:lstStyle/>
          <a:p>
            <a:r>
              <a:rPr lang="fr-FR" sz="3200" dirty="0"/>
              <a:t>d- Le PPS (Projet Personnalisé de Scolarisation)</a:t>
            </a:r>
          </a:p>
          <a:p>
            <a:endParaRPr lang="fr-FR" dirty="0"/>
          </a:p>
          <a:p>
            <a:r>
              <a:rPr lang="fr-FR" dirty="0"/>
              <a:t>▪ Elèves concernés</a:t>
            </a:r>
          </a:p>
          <a:p>
            <a:r>
              <a:rPr lang="fr-FR" dirty="0"/>
              <a:t>▪ Objectifs </a:t>
            </a:r>
          </a:p>
          <a:p>
            <a:r>
              <a:rPr lang="fr-FR" dirty="0"/>
              <a:t>▪ Procédure</a:t>
            </a:r>
          </a:p>
          <a:p>
            <a:endParaRPr lang="fr-FR" dirty="0"/>
          </a:p>
          <a:p>
            <a:endParaRPr lang="fr-FR" dirty="0"/>
          </a:p>
          <a:p>
            <a:endParaRPr lang="fr-FR" dirty="0"/>
          </a:p>
          <a:p>
            <a:endParaRPr lang="fr-FR" dirty="0"/>
          </a:p>
          <a:p>
            <a:endParaRPr lang="fr-FR" dirty="0"/>
          </a:p>
          <a:p>
            <a:endParaRPr lang="fr-FR" dirty="0"/>
          </a:p>
          <a:p>
            <a:endParaRPr lang="fr-FR" dirty="0"/>
          </a:p>
        </p:txBody>
      </p:sp>
      <p:sp>
        <p:nvSpPr>
          <p:cNvPr id="25" name="ZoneTexte 24"/>
          <p:cNvSpPr txBox="1"/>
          <p:nvPr/>
        </p:nvSpPr>
        <p:spPr>
          <a:xfrm>
            <a:off x="1344060" y="2743200"/>
            <a:ext cx="184731" cy="369332"/>
          </a:xfrm>
          <a:prstGeom prst="rect">
            <a:avLst/>
          </a:prstGeom>
          <a:noFill/>
        </p:spPr>
        <p:txBody>
          <a:bodyPr wrap="none" rtlCol="0">
            <a:spAutoFit/>
          </a:bodyPr>
          <a:lstStyle/>
          <a:p>
            <a:endParaRPr lang="fr-FR" dirty="0"/>
          </a:p>
        </p:txBody>
      </p:sp>
      <p:sp>
        <p:nvSpPr>
          <p:cNvPr id="26" name="ZoneTexte 25"/>
          <p:cNvSpPr txBox="1"/>
          <p:nvPr/>
        </p:nvSpPr>
        <p:spPr>
          <a:xfrm>
            <a:off x="1159329" y="3020198"/>
            <a:ext cx="10123714" cy="923330"/>
          </a:xfrm>
          <a:prstGeom prst="rect">
            <a:avLst/>
          </a:prstGeom>
          <a:noFill/>
        </p:spPr>
        <p:txBody>
          <a:bodyPr wrap="square" rtlCol="0">
            <a:spAutoFit/>
          </a:bodyPr>
          <a:lstStyle/>
          <a:p>
            <a:endParaRPr lang="fr-FR" dirty="0"/>
          </a:p>
          <a:p>
            <a:endParaRPr lang="fr-FR" dirty="0"/>
          </a:p>
          <a:p>
            <a:endParaRPr lang="fr-FR" dirty="0"/>
          </a:p>
        </p:txBody>
      </p:sp>
    </p:spTree>
    <p:extLst>
      <p:ext uri="{BB962C8B-B14F-4D97-AF65-F5344CB8AC3E}">
        <p14:creationId xmlns:p14="http://schemas.microsoft.com/office/powerpoint/2010/main" val="119438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hlinkClick r:id="rId2" action="ppaction://hlinkfile"/>
          </p:cNvPr>
          <p:cNvSpPr txBox="1"/>
          <p:nvPr/>
        </p:nvSpPr>
        <p:spPr>
          <a:xfrm>
            <a:off x="1110343" y="783771"/>
            <a:ext cx="9797143" cy="6401753"/>
          </a:xfrm>
          <a:prstGeom prst="rect">
            <a:avLst/>
          </a:prstGeom>
          <a:noFill/>
        </p:spPr>
        <p:txBody>
          <a:bodyPr wrap="square" rtlCol="0">
            <a:spAutoFit/>
          </a:bodyPr>
          <a:lstStyle/>
          <a:p>
            <a:r>
              <a:rPr lang="fr-FR" sz="3200" dirty="0"/>
              <a:t>GEVASCO et Adaptation annuelle de Scolarisation</a:t>
            </a:r>
          </a:p>
          <a:p>
            <a:endParaRPr lang="fr-FR" sz="3200" dirty="0"/>
          </a:p>
          <a:p>
            <a:r>
              <a:rPr lang="fr-FR" dirty="0"/>
              <a:t>▪ Document d’aide à l’utilisation du GEVASCO </a:t>
            </a:r>
          </a:p>
          <a:p>
            <a:r>
              <a:rPr lang="fr-FR" dirty="0">
                <a:hlinkClick r:id="rId3"/>
              </a:rPr>
              <a:t>http://cache.media.education.gouv.fr/file/Besoins_educatifs_particuliers/49/8/document-aide-utilisation-GEVAsco-oct-2018_1020498.pdf</a:t>
            </a:r>
            <a:endParaRPr lang="fr-FR" dirty="0"/>
          </a:p>
          <a:p>
            <a:endParaRPr lang="fr-FR" dirty="0"/>
          </a:p>
          <a:p>
            <a:r>
              <a:rPr lang="fr-FR" dirty="0"/>
              <a:t>▪ GEVASCO 1</a:t>
            </a:r>
            <a:r>
              <a:rPr lang="fr-FR" baseline="30000" dirty="0"/>
              <a:t>ère</a:t>
            </a:r>
            <a:r>
              <a:rPr lang="fr-FR" dirty="0"/>
              <a:t> demande</a:t>
            </a:r>
          </a:p>
          <a:p>
            <a:r>
              <a:rPr lang="fr-FR" dirty="0">
                <a:hlinkClick r:id="rId4"/>
              </a:rPr>
              <a:t>http://ienval2.etab.ac-lille.fr/files/2015/09/GEVASco_1ere_demande.pdf</a:t>
            </a:r>
            <a:endParaRPr lang="fr-FR" dirty="0"/>
          </a:p>
          <a:p>
            <a:endParaRPr lang="fr-FR" dirty="0"/>
          </a:p>
          <a:p>
            <a:r>
              <a:rPr lang="fr-FR" dirty="0"/>
              <a:t>▪ GEVASCO Réexamen</a:t>
            </a:r>
          </a:p>
          <a:p>
            <a:r>
              <a:rPr lang="fr-FR" dirty="0">
                <a:hlinkClick r:id="rId5"/>
              </a:rPr>
              <a:t>http://ienval2.etab.ac-lille.fr/files/2015/09/GEVASco_Reexamen.pdf</a:t>
            </a:r>
            <a:endParaRPr lang="fr-FR" dirty="0"/>
          </a:p>
          <a:p>
            <a:endParaRPr lang="fr-FR" dirty="0"/>
          </a:p>
          <a:p>
            <a:r>
              <a:rPr lang="fr-FR" dirty="0"/>
              <a:t>▪ Adaptation annuelle de la Scolarisation</a:t>
            </a:r>
          </a:p>
          <a:p>
            <a:r>
              <a:rPr lang="fr-FR" dirty="0">
                <a:hlinkClick r:id="rId6"/>
              </a:rPr>
              <a:t>http://ienval2.etab.ac-lille.fr/files/2016/01/Adaptation-annuelle-nov-2017-Version-DECRET-sylvie.doc</a:t>
            </a:r>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25" name="ZoneTexte 24"/>
          <p:cNvSpPr txBox="1"/>
          <p:nvPr/>
        </p:nvSpPr>
        <p:spPr>
          <a:xfrm>
            <a:off x="1344060" y="2743200"/>
            <a:ext cx="184731" cy="369332"/>
          </a:xfrm>
          <a:prstGeom prst="rect">
            <a:avLst/>
          </a:prstGeom>
          <a:noFill/>
        </p:spPr>
        <p:txBody>
          <a:bodyPr wrap="none" rtlCol="0">
            <a:spAutoFit/>
          </a:bodyPr>
          <a:lstStyle/>
          <a:p>
            <a:endParaRPr lang="fr-FR" dirty="0"/>
          </a:p>
        </p:txBody>
      </p:sp>
      <p:sp>
        <p:nvSpPr>
          <p:cNvPr id="26" name="ZoneTexte 25"/>
          <p:cNvSpPr txBox="1"/>
          <p:nvPr/>
        </p:nvSpPr>
        <p:spPr>
          <a:xfrm>
            <a:off x="1159329" y="3020198"/>
            <a:ext cx="10123714" cy="923330"/>
          </a:xfrm>
          <a:prstGeom prst="rect">
            <a:avLst/>
          </a:prstGeom>
          <a:noFill/>
        </p:spPr>
        <p:txBody>
          <a:bodyPr wrap="square" rtlCol="0">
            <a:spAutoFit/>
          </a:bodyPr>
          <a:lstStyle/>
          <a:p>
            <a:endParaRPr lang="fr-FR" dirty="0"/>
          </a:p>
          <a:p>
            <a:endParaRPr lang="fr-FR" dirty="0"/>
          </a:p>
          <a:p>
            <a:endParaRPr lang="fr-FR" dirty="0"/>
          </a:p>
        </p:txBody>
      </p:sp>
    </p:spTree>
    <p:extLst>
      <p:ext uri="{BB962C8B-B14F-4D97-AF65-F5344CB8AC3E}">
        <p14:creationId xmlns:p14="http://schemas.microsoft.com/office/powerpoint/2010/main" val="123678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hlinkClick r:id="rId2" action="ppaction://hlinkfile"/>
          </p:cNvPr>
          <p:cNvSpPr txBox="1"/>
          <p:nvPr/>
        </p:nvSpPr>
        <p:spPr>
          <a:xfrm>
            <a:off x="1110343" y="783771"/>
            <a:ext cx="9797143" cy="4278094"/>
          </a:xfrm>
          <a:prstGeom prst="rect">
            <a:avLst/>
          </a:prstGeom>
          <a:noFill/>
        </p:spPr>
        <p:txBody>
          <a:bodyPr wrap="square" rtlCol="0">
            <a:spAutoFit/>
          </a:bodyPr>
          <a:lstStyle/>
          <a:p>
            <a:r>
              <a:rPr lang="fr-FR" sz="2800" u="sng" dirty="0"/>
              <a:t>Quelles demandes?</a:t>
            </a:r>
          </a:p>
          <a:p>
            <a:endParaRPr lang="fr-FR" sz="2800" dirty="0"/>
          </a:p>
          <a:p>
            <a:r>
              <a:rPr lang="fr-FR" sz="2400" dirty="0"/>
              <a:t>▪ AVS (Auxiliaire de Vie Scolaire)</a:t>
            </a:r>
          </a:p>
          <a:p>
            <a:endParaRPr lang="fr-FR" dirty="0"/>
          </a:p>
          <a:p>
            <a:endParaRPr lang="fr-FR" dirty="0"/>
          </a:p>
          <a:p>
            <a:r>
              <a:rPr lang="fr-FR" sz="2400" dirty="0"/>
              <a:t>▪ ULIS-ECOLE</a:t>
            </a:r>
          </a:p>
          <a:p>
            <a:endParaRPr lang="fr-FR" dirty="0"/>
          </a:p>
          <a:p>
            <a:endParaRPr lang="fr-FR" dirty="0"/>
          </a:p>
          <a:p>
            <a:r>
              <a:rPr lang="fr-FR" sz="2400" dirty="0"/>
              <a:t>▪ Après l’école primaire?</a:t>
            </a:r>
          </a:p>
          <a:p>
            <a:endParaRPr lang="fr-FR" dirty="0"/>
          </a:p>
          <a:p>
            <a:endParaRPr lang="fr-FR" dirty="0"/>
          </a:p>
          <a:p>
            <a:endParaRPr lang="fr-FR" dirty="0"/>
          </a:p>
          <a:p>
            <a:endParaRPr lang="fr-FR" dirty="0"/>
          </a:p>
        </p:txBody>
      </p:sp>
      <p:sp>
        <p:nvSpPr>
          <p:cNvPr id="25" name="ZoneTexte 24"/>
          <p:cNvSpPr txBox="1"/>
          <p:nvPr/>
        </p:nvSpPr>
        <p:spPr>
          <a:xfrm>
            <a:off x="1344060" y="2743200"/>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156069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AEDB9BAB-92DD-477E-BA09-0C1A7E802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000">
            <a:off x="7212289" y="0"/>
            <a:ext cx="4848706" cy="6858000"/>
          </a:xfrm>
          <a:prstGeom prst="rect">
            <a:avLst/>
          </a:prstGeom>
        </p:spPr>
      </p:pic>
      <p:sp>
        <p:nvSpPr>
          <p:cNvPr id="2" name="Rectangle 1">
            <a:extLst>
              <a:ext uri="{FF2B5EF4-FFF2-40B4-BE49-F238E27FC236}">
                <a16:creationId xmlns:a16="http://schemas.microsoft.com/office/drawing/2014/main" xmlns="" id="{92F316BE-EF3B-4C8E-AC92-A47CBB27E35F}"/>
              </a:ext>
            </a:extLst>
          </p:cNvPr>
          <p:cNvSpPr/>
          <p:nvPr/>
        </p:nvSpPr>
        <p:spPr>
          <a:xfrm>
            <a:off x="485554" y="659242"/>
            <a:ext cx="6096000" cy="2462213"/>
          </a:xfrm>
          <a:prstGeom prst="rect">
            <a:avLst/>
          </a:prstGeom>
        </p:spPr>
        <p:txBody>
          <a:bodyPr>
            <a:spAutoFit/>
          </a:bodyPr>
          <a:lstStyle/>
          <a:p>
            <a:r>
              <a:rPr lang="fr-FR" sz="2800" dirty="0"/>
              <a:t>AVS (Auxiliaire de Vie Scolaire)</a:t>
            </a:r>
          </a:p>
          <a:p>
            <a:endParaRPr lang="fr-FR" dirty="0"/>
          </a:p>
          <a:p>
            <a:r>
              <a:rPr lang="fr-FR" dirty="0"/>
              <a:t>▪ Aide à l’évaluation du besoin d’accompagnement AVS</a:t>
            </a:r>
          </a:p>
          <a:p>
            <a:r>
              <a:rPr lang="fr-FR" dirty="0"/>
              <a:t>(voir tableau)</a:t>
            </a:r>
          </a:p>
          <a:p>
            <a:endParaRPr lang="fr-FR" dirty="0"/>
          </a:p>
          <a:p>
            <a:r>
              <a:rPr lang="fr-FR" dirty="0"/>
              <a:t>▪ Référentiel de fonction d’AVS </a:t>
            </a:r>
            <a:endParaRPr lang="fr-FR" dirty="0">
              <a:hlinkClick r:id="rId3"/>
            </a:endParaRPr>
          </a:p>
          <a:p>
            <a:r>
              <a:rPr lang="fr-FR" dirty="0">
                <a:hlinkClick r:id="rId4"/>
              </a:rPr>
              <a:t>http://www.ia94.ac-creteil.fr/ASH94/scol_indiv/refonctions12.pdf</a:t>
            </a:r>
            <a:endParaRPr lang="fr-FR" dirty="0"/>
          </a:p>
        </p:txBody>
      </p:sp>
    </p:spTree>
    <p:extLst>
      <p:ext uri="{BB962C8B-B14F-4D97-AF65-F5344CB8AC3E}">
        <p14:creationId xmlns:p14="http://schemas.microsoft.com/office/powerpoint/2010/main" val="2094732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A41BA846-0536-43BD-8A9C-77718F3719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099" t="6715" r="8923" b="32086"/>
          <a:stretch/>
        </p:blipFill>
        <p:spPr>
          <a:xfrm rot="-60000">
            <a:off x="5901070" y="0"/>
            <a:ext cx="5741581" cy="6347637"/>
          </a:xfrm>
          <a:prstGeom prst="rect">
            <a:avLst/>
          </a:prstGeom>
        </p:spPr>
      </p:pic>
      <p:sp>
        <p:nvSpPr>
          <p:cNvPr id="4" name="Rectangle 3">
            <a:extLst>
              <a:ext uri="{FF2B5EF4-FFF2-40B4-BE49-F238E27FC236}">
                <a16:creationId xmlns:a16="http://schemas.microsoft.com/office/drawing/2014/main" xmlns="" id="{C4384AE7-A842-4E91-93D5-49EBCDF0CE29}"/>
              </a:ext>
            </a:extLst>
          </p:cNvPr>
          <p:cNvSpPr/>
          <p:nvPr/>
        </p:nvSpPr>
        <p:spPr>
          <a:xfrm>
            <a:off x="368596" y="656434"/>
            <a:ext cx="6096000" cy="1446550"/>
          </a:xfrm>
          <a:prstGeom prst="rect">
            <a:avLst/>
          </a:prstGeom>
        </p:spPr>
        <p:txBody>
          <a:bodyPr>
            <a:spAutoFit/>
          </a:bodyPr>
          <a:lstStyle/>
          <a:p>
            <a:r>
              <a:rPr lang="fr-FR" sz="2800" dirty="0"/>
              <a:t>ULIS-ECOLE</a:t>
            </a:r>
          </a:p>
          <a:p>
            <a:endParaRPr lang="fr-FR" sz="2400" dirty="0"/>
          </a:p>
          <a:p>
            <a:r>
              <a:rPr lang="fr-FR" dirty="0"/>
              <a:t>▪ </a:t>
            </a:r>
            <a:r>
              <a:rPr lang="fr-FR" dirty="0" err="1"/>
              <a:t>Etre</a:t>
            </a:r>
            <a:r>
              <a:rPr lang="fr-FR" dirty="0"/>
              <a:t> scolarisé en ULIS-Ecole (objectifs et indicateurs)</a:t>
            </a:r>
          </a:p>
          <a:p>
            <a:r>
              <a:rPr lang="fr-FR" dirty="0"/>
              <a:t>( voir tableau)</a:t>
            </a:r>
          </a:p>
        </p:txBody>
      </p:sp>
    </p:spTree>
    <p:extLst>
      <p:ext uri="{BB962C8B-B14F-4D97-AF65-F5344CB8AC3E}">
        <p14:creationId xmlns:p14="http://schemas.microsoft.com/office/powerpoint/2010/main" val="4241441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374FB10A-9B0E-469F-82B9-4DC37C8F83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93" t="28196" r="4709" b="25918"/>
          <a:stretch/>
        </p:blipFill>
        <p:spPr>
          <a:xfrm rot="60000">
            <a:off x="4593265" y="903767"/>
            <a:ext cx="6804838" cy="5433238"/>
          </a:xfrm>
          <a:prstGeom prst="rect">
            <a:avLst/>
          </a:prstGeom>
        </p:spPr>
      </p:pic>
      <p:sp>
        <p:nvSpPr>
          <p:cNvPr id="4" name="Rectangle 3">
            <a:extLst>
              <a:ext uri="{FF2B5EF4-FFF2-40B4-BE49-F238E27FC236}">
                <a16:creationId xmlns:a16="http://schemas.microsoft.com/office/drawing/2014/main" xmlns="" id="{C7B16304-017D-4A88-97F6-C827D7759B49}"/>
              </a:ext>
            </a:extLst>
          </p:cNvPr>
          <p:cNvSpPr/>
          <p:nvPr/>
        </p:nvSpPr>
        <p:spPr>
          <a:xfrm>
            <a:off x="304800" y="813130"/>
            <a:ext cx="6096000" cy="2154436"/>
          </a:xfrm>
          <a:prstGeom prst="rect">
            <a:avLst/>
          </a:prstGeom>
        </p:spPr>
        <p:txBody>
          <a:bodyPr>
            <a:spAutoFit/>
          </a:bodyPr>
          <a:lstStyle/>
          <a:p>
            <a:r>
              <a:rPr lang="fr-FR" sz="2800" dirty="0"/>
              <a:t>Quelle orientation après</a:t>
            </a:r>
          </a:p>
          <a:p>
            <a:r>
              <a:rPr lang="fr-FR" sz="2800" dirty="0"/>
              <a:t>l’école primaire?</a:t>
            </a:r>
          </a:p>
          <a:p>
            <a:endParaRPr lang="fr-FR" sz="2400" dirty="0"/>
          </a:p>
          <a:p>
            <a:r>
              <a:rPr lang="fr-FR" dirty="0"/>
              <a:t>▪ SEGPA</a:t>
            </a:r>
          </a:p>
          <a:p>
            <a:r>
              <a:rPr lang="fr-FR" dirty="0"/>
              <a:t>▪ ULIS</a:t>
            </a:r>
          </a:p>
          <a:p>
            <a:r>
              <a:rPr lang="fr-FR" dirty="0"/>
              <a:t>▪ IME</a:t>
            </a:r>
          </a:p>
        </p:txBody>
      </p:sp>
    </p:spTree>
    <p:extLst>
      <p:ext uri="{BB962C8B-B14F-4D97-AF65-F5344CB8AC3E}">
        <p14:creationId xmlns:p14="http://schemas.microsoft.com/office/powerpoint/2010/main" val="1733261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hlinkClick r:id="rId2" action="ppaction://hlinkfile"/>
          </p:cNvPr>
          <p:cNvSpPr txBox="1"/>
          <p:nvPr/>
        </p:nvSpPr>
        <p:spPr>
          <a:xfrm>
            <a:off x="696686" y="804208"/>
            <a:ext cx="9797143" cy="3323987"/>
          </a:xfrm>
          <a:prstGeom prst="rect">
            <a:avLst/>
          </a:prstGeom>
          <a:noFill/>
        </p:spPr>
        <p:txBody>
          <a:bodyPr wrap="square" rtlCol="0">
            <a:spAutoFit/>
          </a:bodyPr>
          <a:lstStyle/>
          <a:p>
            <a:r>
              <a:rPr lang="fr-FR" sz="2800" b="1" dirty="0"/>
              <a:t>Coordonnées des Enseignants Référents </a:t>
            </a:r>
          </a:p>
          <a:p>
            <a:r>
              <a:rPr lang="fr-FR" sz="2800" b="1" dirty="0"/>
              <a:t>Secteur de Valenciennes Centre</a:t>
            </a:r>
          </a:p>
          <a:p>
            <a:endParaRPr lang="fr-FR" sz="2800" b="1" dirty="0"/>
          </a:p>
          <a:p>
            <a:pPr marL="285750" indent="-285750">
              <a:buFontTx/>
              <a:buChar char="-"/>
            </a:pPr>
            <a:r>
              <a:rPr lang="fr-FR" dirty="0"/>
              <a:t>Sylvie Décret </a:t>
            </a:r>
          </a:p>
          <a:p>
            <a:r>
              <a:rPr lang="fr-FR" dirty="0"/>
              <a:t>Collège Eisen, 22 rue du Collège, Valenciennes</a:t>
            </a:r>
          </a:p>
          <a:p>
            <a:r>
              <a:rPr lang="fr-FR" dirty="0"/>
              <a:t>06-35-22-57-76</a:t>
            </a:r>
          </a:p>
          <a:p>
            <a:endParaRPr lang="fr-FR" dirty="0"/>
          </a:p>
          <a:p>
            <a:pPr marL="285750" indent="-285750">
              <a:buFontTx/>
              <a:buChar char="-"/>
            </a:pPr>
            <a:r>
              <a:rPr lang="fr-FR" dirty="0"/>
              <a:t>Karine Hue</a:t>
            </a:r>
          </a:p>
          <a:p>
            <a:r>
              <a:rPr lang="fr-FR" dirty="0"/>
              <a:t>Collège Chasse Royale, Rue </a:t>
            </a:r>
            <a:r>
              <a:rPr lang="fr-FR" dirty="0" err="1"/>
              <a:t>Lomprez</a:t>
            </a:r>
            <a:r>
              <a:rPr lang="fr-FR" dirty="0"/>
              <a:t>, Valenciennes</a:t>
            </a:r>
          </a:p>
          <a:p>
            <a:r>
              <a:rPr lang="fr-FR" dirty="0"/>
              <a:t>06-34-44-55-43</a:t>
            </a:r>
          </a:p>
        </p:txBody>
      </p:sp>
      <p:sp>
        <p:nvSpPr>
          <p:cNvPr id="4" name="ZoneTexte 3"/>
          <p:cNvSpPr txBox="1"/>
          <p:nvPr/>
        </p:nvSpPr>
        <p:spPr>
          <a:xfrm>
            <a:off x="1159329" y="1861457"/>
            <a:ext cx="10335985" cy="646331"/>
          </a:xfrm>
          <a:prstGeom prst="rect">
            <a:avLst/>
          </a:prstGeom>
          <a:noFill/>
        </p:spPr>
        <p:txBody>
          <a:bodyPr wrap="square" rtlCol="0">
            <a:spAutoFit/>
          </a:bodyPr>
          <a:lstStyle/>
          <a:p>
            <a:endParaRPr lang="fr-FR" dirty="0"/>
          </a:p>
          <a:p>
            <a:endParaRPr lang="fr-FR" dirty="0"/>
          </a:p>
        </p:txBody>
      </p:sp>
      <p:sp>
        <p:nvSpPr>
          <p:cNvPr id="25" name="ZoneTexte 24"/>
          <p:cNvSpPr txBox="1"/>
          <p:nvPr/>
        </p:nvSpPr>
        <p:spPr>
          <a:xfrm>
            <a:off x="1344060" y="2743200"/>
            <a:ext cx="184731" cy="369332"/>
          </a:xfrm>
          <a:prstGeom prst="rect">
            <a:avLst/>
          </a:prstGeom>
          <a:noFill/>
        </p:spPr>
        <p:txBody>
          <a:bodyPr wrap="none" rtlCol="0">
            <a:spAutoFit/>
          </a:bodyPr>
          <a:lstStyle/>
          <a:p>
            <a:endParaRPr lang="fr-FR" dirty="0"/>
          </a:p>
        </p:txBody>
      </p:sp>
      <p:sp>
        <p:nvSpPr>
          <p:cNvPr id="26" name="ZoneTexte 25"/>
          <p:cNvSpPr txBox="1"/>
          <p:nvPr/>
        </p:nvSpPr>
        <p:spPr>
          <a:xfrm>
            <a:off x="1159329" y="3020198"/>
            <a:ext cx="10123714" cy="923330"/>
          </a:xfrm>
          <a:prstGeom prst="rect">
            <a:avLst/>
          </a:prstGeom>
          <a:noFill/>
        </p:spPr>
        <p:txBody>
          <a:bodyPr wrap="square" rtlCol="0">
            <a:spAutoFit/>
          </a:bodyPr>
          <a:lstStyle/>
          <a:p>
            <a:endParaRPr lang="fr-FR" dirty="0"/>
          </a:p>
          <a:p>
            <a:endParaRPr lang="fr-FR" dirty="0"/>
          </a:p>
          <a:p>
            <a:endParaRPr lang="fr-FR" dirty="0"/>
          </a:p>
        </p:txBody>
      </p:sp>
    </p:spTree>
    <p:extLst>
      <p:ext uri="{BB962C8B-B14F-4D97-AF65-F5344CB8AC3E}">
        <p14:creationId xmlns:p14="http://schemas.microsoft.com/office/powerpoint/2010/main" val="1389876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3184304-E36E-4973-B9B0-149D86928451}"/>
              </a:ext>
            </a:extLst>
          </p:cNvPr>
          <p:cNvSpPr>
            <a:spLocks noGrp="1"/>
          </p:cNvSpPr>
          <p:nvPr>
            <p:ph type="title"/>
          </p:nvPr>
        </p:nvSpPr>
        <p:spPr/>
        <p:txBody>
          <a:bodyPr/>
          <a:lstStyle/>
          <a:p>
            <a:r>
              <a:rPr lang="fr-FR" b="1" dirty="0"/>
              <a:t>II- Dispositifs d’aide internes et externes à l’Education Nationale</a:t>
            </a:r>
          </a:p>
        </p:txBody>
      </p:sp>
      <p:sp>
        <p:nvSpPr>
          <p:cNvPr id="3" name="Espace réservé du contenu 2">
            <a:extLst>
              <a:ext uri="{FF2B5EF4-FFF2-40B4-BE49-F238E27FC236}">
                <a16:creationId xmlns:a16="http://schemas.microsoft.com/office/drawing/2014/main" xmlns="" id="{6F254BDD-FEC1-41F9-AEA9-0755009F2FF9}"/>
              </a:ext>
            </a:extLst>
          </p:cNvPr>
          <p:cNvSpPr txBox="1">
            <a:spLocks/>
          </p:cNvSpPr>
          <p:nvPr/>
        </p:nvSpPr>
        <p:spPr>
          <a:xfrm>
            <a:off x="838200" y="1690688"/>
            <a:ext cx="10515600" cy="5060986"/>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arenR"/>
            </a:pPr>
            <a:r>
              <a:rPr lang="fr-FR" sz="5800" dirty="0"/>
              <a:t>Dispositifs internes à l’EN</a:t>
            </a:r>
          </a:p>
          <a:p>
            <a:pPr marL="514350" indent="-514350">
              <a:buAutoNum type="alphaLcParenR"/>
            </a:pPr>
            <a:r>
              <a:rPr lang="fr-FR" sz="3800" dirty="0"/>
              <a:t>RASED en primaire (Réseau d’Aide aux Elèves en Difficulté)</a:t>
            </a:r>
          </a:p>
          <a:p>
            <a:pPr marL="0" indent="0">
              <a:buNone/>
            </a:pPr>
            <a:r>
              <a:rPr lang="fr-FR" sz="3800" dirty="0"/>
              <a:t>Maître E – Maître G – Psychologue de l’Education Nationale EDA</a:t>
            </a:r>
          </a:p>
          <a:p>
            <a:pPr marL="514350" indent="-514350">
              <a:buAutoNum type="alphaLcParenR"/>
            </a:pPr>
            <a:endParaRPr lang="fr-FR" sz="3800" dirty="0"/>
          </a:p>
          <a:p>
            <a:pPr lvl="1" fontAlgn="base"/>
            <a:r>
              <a:rPr lang="fr-FR" sz="3400" b="1" i="1" dirty="0"/>
              <a:t>Le maître E, chargé de l’aide pédagogique </a:t>
            </a:r>
          </a:p>
          <a:p>
            <a:pPr marL="0" indent="0">
              <a:buNone/>
            </a:pPr>
            <a:r>
              <a:rPr lang="fr-FR" sz="3800" dirty="0"/>
              <a:t>Ses interventions s’adressent aux élèves qui manifestent des difficultés persistantes dans leurs apprentissages fondamentaux.  </a:t>
            </a:r>
          </a:p>
          <a:p>
            <a:pPr marL="0" indent="0">
              <a:buNone/>
            </a:pPr>
            <a:r>
              <a:rPr lang="fr-FR" sz="3800" dirty="0"/>
              <a:t>Elles ont pour objectif d’améliorer la capacité de l’élève à dépasser les difficultés qu’il éprouve dans ses techniques de travail et à prendre conscience de ses progrès. Elles s’organisent à partir de groupes restreints d’élèves (de préférence à partir de trois élèves) et leur durée ainsi que leur fréquence sont fonction de l’adaptation programmée. </a:t>
            </a:r>
          </a:p>
          <a:p>
            <a:pPr marL="0" indent="0">
              <a:buNone/>
            </a:pPr>
            <a:r>
              <a:rPr lang="fr-FR" sz="3800" dirty="0"/>
              <a:t>L’aide spécialisée est différente du soutien pédagogique apporté par l’enseignant de la classe. Il est exclu de mettre en place un travail reproduisant la relation pédagogique de la classe. </a:t>
            </a:r>
          </a:p>
          <a:p>
            <a:pPr marL="0" indent="0">
              <a:buNone/>
            </a:pPr>
            <a:r>
              <a:rPr lang="fr-FR" sz="3800" dirty="0"/>
              <a:t>Le travail du maître E comporte également un aspect de prévention, notamment en grande section de maternelle. </a:t>
            </a:r>
          </a:p>
          <a:p>
            <a:pPr marL="0" indent="0">
              <a:buNone/>
            </a:pPr>
            <a:r>
              <a:rPr lang="fr-FR" sz="3800" dirty="0"/>
              <a:t>Aucune autorisation parentale n’est nécessaire pour la prise en charge par le maître E. Toutefois, les parents seront informés de la prise en charge de leur enfant.  </a:t>
            </a:r>
          </a:p>
          <a:p>
            <a:pPr marL="0" indent="0">
              <a:buNone/>
            </a:pPr>
            <a:r>
              <a:rPr lang="fr-FR" sz="3800" dirty="0"/>
              <a:t>Dans la mesure du possible une réunion d’équipe éducative est organisée avec la présence des parents et de l’enseignant de la classe afin de mettre en place le projet personnalisé de l’élève. </a:t>
            </a:r>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1355070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6F254BDD-FEC1-41F9-AEA9-0755009F2FF9}"/>
              </a:ext>
            </a:extLst>
          </p:cNvPr>
          <p:cNvSpPr txBox="1">
            <a:spLocks/>
          </p:cNvSpPr>
          <p:nvPr/>
        </p:nvSpPr>
        <p:spPr>
          <a:xfrm>
            <a:off x="838200" y="1690688"/>
            <a:ext cx="10515600" cy="45230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p:txBody>
      </p:sp>
      <p:sp>
        <p:nvSpPr>
          <p:cNvPr id="4" name="Rectangle 3">
            <a:extLst>
              <a:ext uri="{FF2B5EF4-FFF2-40B4-BE49-F238E27FC236}">
                <a16:creationId xmlns:a16="http://schemas.microsoft.com/office/drawing/2014/main" xmlns="" id="{FD1ACA2F-1075-4905-AC35-D628E07F0580}"/>
              </a:ext>
            </a:extLst>
          </p:cNvPr>
          <p:cNvSpPr/>
          <p:nvPr/>
        </p:nvSpPr>
        <p:spPr>
          <a:xfrm>
            <a:off x="1084521" y="474345"/>
            <a:ext cx="10154093" cy="4247317"/>
          </a:xfrm>
          <a:prstGeom prst="rect">
            <a:avLst/>
          </a:prstGeom>
        </p:spPr>
        <p:txBody>
          <a:bodyPr wrap="square">
            <a:spAutoFit/>
          </a:bodyPr>
          <a:lstStyle/>
          <a:p>
            <a:pPr lvl="1" fontAlgn="base"/>
            <a:r>
              <a:rPr lang="fr-FR" b="1" i="1" dirty="0"/>
              <a:t>• Le maître G, chargé de l’aide à dominante rééducative</a:t>
            </a:r>
          </a:p>
          <a:p>
            <a:r>
              <a:rPr lang="fr-FR" dirty="0"/>
              <a:t>Ses interventions s’adressent à des enfants dont les comportements et les relations ont des conséquences négatives sur l’adaptation scolaire et l’efficience dans ses apprentissages. Elles ont pour objectifs de restaurer le désir d’apprendre, l’estime de soi et l’aident à ajuster ses conduites émotionnelles, intellectuelles et corporelles. </a:t>
            </a:r>
          </a:p>
          <a:p>
            <a:r>
              <a:rPr lang="fr-FR" dirty="0"/>
              <a:t>Les séances s’organisent de manière individuelle ou en petit groupe, s’inscrivent dans une démarche de rupture avec la pratique pédagogique, s’appuient sur des activités symboliques, créatives, psychomotrices et sur des jeux. </a:t>
            </a:r>
          </a:p>
          <a:p>
            <a:r>
              <a:rPr lang="fr-FR" dirty="0"/>
              <a:t>L’autorisation parentale est nécessaire. Le maître G peut aussi mener des actions de prévention notamment en cycle 2. </a:t>
            </a:r>
          </a:p>
          <a:p>
            <a:pPr marL="514350" indent="-514350">
              <a:buAutoNum type="alphaLcParenR"/>
            </a:pPr>
            <a:endParaRPr lang="fr-FR" dirty="0" smtClean="0"/>
          </a:p>
          <a:p>
            <a:r>
              <a:rPr lang="fr-FR" sz="2000" b="1" i="1" dirty="0" smtClean="0"/>
              <a:t>Comment faire intervenir le RASED?</a:t>
            </a:r>
          </a:p>
          <a:p>
            <a:r>
              <a:rPr lang="fr-FR" dirty="0" smtClean="0"/>
              <a:t> remplir une demande d’aide téléchargeable sur le site de l’Inspection de Valenciennes Centre, l’équipe étudiera la demande et choisira le type d’aide à apporter:</a:t>
            </a:r>
          </a:p>
          <a:p>
            <a:r>
              <a:rPr lang="fr-FR" dirty="0" smtClean="0"/>
              <a:t>Intervention maitre E ou bilan </a:t>
            </a:r>
            <a:r>
              <a:rPr lang="fr-FR" dirty="0" err="1" smtClean="0"/>
              <a:t>psychométrque</a:t>
            </a:r>
            <a:r>
              <a:rPr lang="fr-FR" dirty="0" smtClean="0"/>
              <a:t> ou aide et conseil auprès du maitre.</a:t>
            </a:r>
            <a:endParaRPr lang="fr-FR" dirty="0"/>
          </a:p>
        </p:txBody>
      </p:sp>
    </p:spTree>
    <p:extLst>
      <p:ext uri="{BB962C8B-B14F-4D97-AF65-F5344CB8AC3E}">
        <p14:creationId xmlns:p14="http://schemas.microsoft.com/office/powerpoint/2010/main" val="1219077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6F254BDD-FEC1-41F9-AEA9-0755009F2FF9}"/>
              </a:ext>
            </a:extLst>
          </p:cNvPr>
          <p:cNvSpPr txBox="1">
            <a:spLocks/>
          </p:cNvSpPr>
          <p:nvPr/>
        </p:nvSpPr>
        <p:spPr>
          <a:xfrm>
            <a:off x="838200" y="1690688"/>
            <a:ext cx="10515600" cy="45230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p:txBody>
      </p:sp>
      <p:sp>
        <p:nvSpPr>
          <p:cNvPr id="4" name="Rectangle 3">
            <a:extLst>
              <a:ext uri="{FF2B5EF4-FFF2-40B4-BE49-F238E27FC236}">
                <a16:creationId xmlns:a16="http://schemas.microsoft.com/office/drawing/2014/main" xmlns="" id="{FD1ACA2F-1075-4905-AC35-D628E07F0580}"/>
              </a:ext>
            </a:extLst>
          </p:cNvPr>
          <p:cNvSpPr/>
          <p:nvPr/>
        </p:nvSpPr>
        <p:spPr>
          <a:xfrm>
            <a:off x="1084521" y="474345"/>
            <a:ext cx="10154093" cy="6186309"/>
          </a:xfrm>
          <a:prstGeom prst="rect">
            <a:avLst/>
          </a:prstGeom>
        </p:spPr>
        <p:txBody>
          <a:bodyPr wrap="square">
            <a:spAutoFit/>
          </a:bodyPr>
          <a:lstStyle/>
          <a:p>
            <a:r>
              <a:rPr lang="fr-FR" b="1" i="1" dirty="0"/>
              <a:t>                 • Le psychologue de l’éducation nationale EDA (« Education, Développement et Apprentissages »)</a:t>
            </a:r>
            <a:endParaRPr lang="fr-FR" dirty="0"/>
          </a:p>
          <a:p>
            <a:r>
              <a:rPr lang="fr-FR" dirty="0"/>
              <a:t>Ses missions sont définies par l’arrêté du 26 avril 2017. Elles s’exercent en grande partie dans le cadre des réseaux d’aide. </a:t>
            </a:r>
          </a:p>
          <a:p>
            <a:r>
              <a:rPr lang="fr-FR" dirty="0"/>
              <a:t>Ses objectifs : </a:t>
            </a:r>
          </a:p>
          <a:p>
            <a:pPr lvl="0" fontAlgn="base"/>
            <a:r>
              <a:rPr lang="fr-FR" dirty="0"/>
              <a:t>Apporter sa contribution de psychologue dans le réseau à l’analyse des demandes, à l’élaboration des propositions d’aide, à l’évaluation du changement. </a:t>
            </a:r>
          </a:p>
          <a:p>
            <a:pPr lvl="0" fontAlgn="base"/>
            <a:r>
              <a:rPr lang="fr-FR" dirty="0"/>
              <a:t>Améliorer la communication, permettre la collaboration de tous autour de l’enfant et susciter des changements durables.  </a:t>
            </a:r>
          </a:p>
          <a:p>
            <a:r>
              <a:rPr lang="fr-FR" dirty="0"/>
              <a:t>Son travail : </a:t>
            </a:r>
          </a:p>
          <a:p>
            <a:pPr lvl="0" fontAlgn="base"/>
            <a:r>
              <a:rPr lang="fr-FR" dirty="0"/>
              <a:t>Il est un médiateur entre enfant, parents et enseignants, il analyse les interactions pour améliorer la communication. </a:t>
            </a:r>
          </a:p>
          <a:p>
            <a:pPr lvl="0" fontAlgn="base"/>
            <a:r>
              <a:rPr lang="fr-FR" dirty="0"/>
              <a:t>Il pratique les examens cliniques et psychométriques après autorisation des parents. </a:t>
            </a:r>
          </a:p>
          <a:p>
            <a:pPr lvl="0" fontAlgn="base"/>
            <a:r>
              <a:rPr lang="fr-FR" dirty="0"/>
              <a:t>Il assure le « suivi psychologique » : entretiens avec les enfants concernés, les parents, les maîtres. </a:t>
            </a:r>
          </a:p>
          <a:p>
            <a:pPr lvl="0" fontAlgn="base"/>
            <a:r>
              <a:rPr lang="fr-FR" dirty="0"/>
              <a:t>Il a le choix de ses outils et de ses démarches compte tenu des règles en usage dans sa profession. Le code de déontologie garantit le secret professionnel et le refus de tout jugement de valeur. </a:t>
            </a:r>
            <a:endParaRPr lang="fr-FR" dirty="0" smtClean="0"/>
          </a:p>
          <a:p>
            <a:pPr lvl="0" fontAlgn="base"/>
            <a:endParaRPr lang="fr-FR" dirty="0"/>
          </a:p>
          <a:p>
            <a:pPr lvl="0" fontAlgn="base"/>
            <a:r>
              <a:rPr lang="fr-FR" dirty="0" smtClean="0"/>
              <a:t>Sur Valenciennes centre:</a:t>
            </a:r>
          </a:p>
          <a:p>
            <a:pPr lvl="0" fontAlgn="base"/>
            <a:r>
              <a:rPr lang="fr-FR" dirty="0">
                <a:hlinkClick r:id="rId2"/>
              </a:rPr>
              <a:t>c</a:t>
            </a:r>
            <a:r>
              <a:rPr lang="fr-FR" dirty="0" smtClean="0">
                <a:hlinkClick r:id="rId2"/>
              </a:rPr>
              <a:t>andice.benard@ac-lille.fr</a:t>
            </a:r>
            <a:endParaRPr lang="fr-FR" dirty="0" smtClean="0"/>
          </a:p>
          <a:p>
            <a:pPr lvl="0" fontAlgn="base"/>
            <a:r>
              <a:rPr lang="fr-FR" dirty="0">
                <a:hlinkClick r:id="rId3"/>
              </a:rPr>
              <a:t>p</a:t>
            </a:r>
            <a:r>
              <a:rPr lang="fr-FR" dirty="0" smtClean="0">
                <a:hlinkClick r:id="rId3"/>
              </a:rPr>
              <a:t>ascale.lempereur@ac-lille.fr</a:t>
            </a:r>
            <a:endParaRPr lang="fr-FR" dirty="0" smtClean="0"/>
          </a:p>
          <a:p>
            <a:pPr lvl="0" fontAlgn="base"/>
            <a:endParaRPr lang="fr-FR" dirty="0"/>
          </a:p>
          <a:p>
            <a:pPr marL="514350" indent="-514350">
              <a:buAutoNum type="alphaLcParenR"/>
            </a:pPr>
            <a:endParaRPr lang="fr-FR" dirty="0"/>
          </a:p>
        </p:txBody>
      </p:sp>
    </p:spTree>
    <p:extLst>
      <p:ext uri="{BB962C8B-B14F-4D97-AF65-F5344CB8AC3E}">
        <p14:creationId xmlns:p14="http://schemas.microsoft.com/office/powerpoint/2010/main" val="333902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CCC354B-E579-4C51-906A-00D6B830C052}"/>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xmlns="" id="{22573057-BF5D-4958-8236-1191A6093B97}"/>
              </a:ext>
            </a:extLst>
          </p:cNvPr>
          <p:cNvSpPr>
            <a:spLocks noGrp="1"/>
          </p:cNvSpPr>
          <p:nvPr>
            <p:ph idx="1"/>
          </p:nvPr>
        </p:nvSpPr>
        <p:spPr/>
        <p:txBody>
          <a:bodyPr>
            <a:normAutofit lnSpcReduction="10000"/>
          </a:bodyPr>
          <a:lstStyle/>
          <a:p>
            <a:pPr marL="0" indent="0">
              <a:buNone/>
            </a:pPr>
            <a:r>
              <a:rPr lang="fr-FR" dirty="0"/>
              <a:t>INTRODUCTION</a:t>
            </a:r>
          </a:p>
          <a:p>
            <a:pPr marL="0" indent="0">
              <a:buNone/>
            </a:pPr>
            <a:endParaRPr lang="fr-FR" dirty="0"/>
          </a:p>
          <a:p>
            <a:pPr marL="0" indent="0">
              <a:buNone/>
            </a:pPr>
            <a:r>
              <a:rPr lang="fr-FR" dirty="0"/>
              <a:t>I- Différenciation pédagogique pour les élèves BEP</a:t>
            </a:r>
          </a:p>
          <a:p>
            <a:pPr marL="0" indent="0">
              <a:buNone/>
            </a:pPr>
            <a:endParaRPr lang="fr-FR" dirty="0"/>
          </a:p>
          <a:p>
            <a:pPr marL="0" indent="0">
              <a:buNone/>
            </a:pPr>
            <a:r>
              <a:rPr lang="fr-FR" dirty="0"/>
              <a:t>II- Dispositifs d’aide internes et externes à l’Education Nationale</a:t>
            </a:r>
          </a:p>
          <a:p>
            <a:pPr marL="0" indent="0">
              <a:buNone/>
            </a:pPr>
            <a:endParaRPr lang="fr-FR" dirty="0"/>
          </a:p>
          <a:p>
            <a:pPr marL="0" indent="0">
              <a:buNone/>
            </a:pPr>
            <a:r>
              <a:rPr lang="fr-FR" dirty="0"/>
              <a:t>III- Troubles des Apprentissages</a:t>
            </a:r>
          </a:p>
          <a:p>
            <a:pPr marL="0" indent="0">
              <a:buNone/>
            </a:pPr>
            <a:endParaRPr lang="fr-FR" dirty="0"/>
          </a:p>
          <a:p>
            <a:pPr marL="0" indent="0">
              <a:buNone/>
            </a:pPr>
            <a:r>
              <a:rPr lang="fr-FR" dirty="0"/>
              <a:t>IV- Troubles du Spectre de l’Autisme (TSA)</a:t>
            </a:r>
          </a:p>
        </p:txBody>
      </p:sp>
    </p:spTree>
    <p:extLst>
      <p:ext uri="{BB962C8B-B14F-4D97-AF65-F5344CB8AC3E}">
        <p14:creationId xmlns:p14="http://schemas.microsoft.com/office/powerpoint/2010/main" val="3454109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77871" y="774915"/>
            <a:ext cx="10166888" cy="2862322"/>
          </a:xfrm>
          <a:prstGeom prst="rect">
            <a:avLst/>
          </a:prstGeom>
          <a:noFill/>
        </p:spPr>
        <p:txBody>
          <a:bodyPr wrap="square" rtlCol="0">
            <a:spAutoFit/>
          </a:bodyPr>
          <a:lstStyle/>
          <a:p>
            <a:r>
              <a:rPr lang="fr-FR" b="1" i="1" dirty="0" smtClean="0"/>
              <a:t>Le médecin de l’Education Nationale</a:t>
            </a:r>
          </a:p>
          <a:p>
            <a:r>
              <a:rPr lang="fr-FR" dirty="0" smtClean="0"/>
              <a:t>Sur Valenciennes –centre:  centre médico scolaire: 0327224680</a:t>
            </a:r>
          </a:p>
          <a:p>
            <a:r>
              <a:rPr lang="fr-FR" dirty="0" smtClean="0"/>
              <a:t>Mail </a:t>
            </a:r>
            <a:r>
              <a:rPr lang="fr-FR" dirty="0" err="1" smtClean="0"/>
              <a:t>secretaire</a:t>
            </a:r>
            <a:r>
              <a:rPr lang="fr-FR" dirty="0" smtClean="0"/>
              <a:t>:  evelyne.nortier@ac-lille.fr</a:t>
            </a:r>
          </a:p>
          <a:p>
            <a:r>
              <a:rPr lang="fr-FR" dirty="0" smtClean="0"/>
              <a:t>2 médecins scolaires: Dr </a:t>
            </a:r>
            <a:r>
              <a:rPr lang="fr-FR" dirty="0" err="1" smtClean="0"/>
              <a:t>Dherbecourt</a:t>
            </a:r>
            <a:r>
              <a:rPr lang="fr-FR" dirty="0" smtClean="0"/>
              <a:t> et Dr </a:t>
            </a:r>
            <a:r>
              <a:rPr lang="fr-FR" dirty="0" err="1" smtClean="0"/>
              <a:t>Decoker</a:t>
            </a:r>
            <a:endParaRPr lang="fr-FR" dirty="0" smtClean="0"/>
          </a:p>
          <a:p>
            <a:r>
              <a:rPr lang="fr-FR" dirty="0" smtClean="0"/>
              <a:t>A solliciter lors des PAI, des PAP</a:t>
            </a:r>
          </a:p>
          <a:p>
            <a:endParaRPr lang="fr-FR" dirty="0"/>
          </a:p>
          <a:p>
            <a:r>
              <a:rPr lang="fr-FR" b="1" i="1" dirty="0" smtClean="0"/>
              <a:t>L’infirmière scolaire</a:t>
            </a:r>
          </a:p>
          <a:p>
            <a:r>
              <a:rPr lang="fr-FR" dirty="0" smtClean="0"/>
              <a:t>A solliciter lorsque vous avez un doute sur la vue ou l’</a:t>
            </a:r>
            <a:r>
              <a:rPr lang="fr-FR" dirty="0" err="1" smtClean="0"/>
              <a:t>ouie</a:t>
            </a:r>
            <a:r>
              <a:rPr lang="fr-FR" dirty="0" smtClean="0"/>
              <a:t> de l’enfant scolarisé ou pour toute autre question touchant la santé.</a:t>
            </a:r>
          </a:p>
          <a:p>
            <a:r>
              <a:rPr lang="fr-FR" dirty="0" smtClean="0"/>
              <a:t>Se rapprocher du directeur de l’école pour connaitre ses coordonnées.</a:t>
            </a:r>
            <a:endParaRPr lang="fr-FR" dirty="0"/>
          </a:p>
        </p:txBody>
      </p:sp>
    </p:spTree>
    <p:extLst>
      <p:ext uri="{BB962C8B-B14F-4D97-AF65-F5344CB8AC3E}">
        <p14:creationId xmlns:p14="http://schemas.microsoft.com/office/powerpoint/2010/main" val="3456378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9196" y="597600"/>
            <a:ext cx="10515600" cy="564772"/>
          </a:xfrm>
        </p:spPr>
        <p:txBody>
          <a:bodyPr>
            <a:normAutofit fontScale="90000"/>
          </a:bodyPr>
          <a:lstStyle/>
          <a:p>
            <a:r>
              <a:rPr lang="fr-FR" sz="2800" dirty="0"/>
              <a:t/>
            </a:r>
            <a:br>
              <a:rPr lang="fr-FR" sz="2800" dirty="0"/>
            </a:br>
            <a:endParaRPr lang="fr-FR" sz="2800" dirty="0"/>
          </a:p>
        </p:txBody>
      </p:sp>
      <p:sp>
        <p:nvSpPr>
          <p:cNvPr id="5" name="ZoneTexte 4"/>
          <p:cNvSpPr txBox="1"/>
          <p:nvPr/>
        </p:nvSpPr>
        <p:spPr>
          <a:xfrm>
            <a:off x="869196" y="728420"/>
            <a:ext cx="10041611" cy="6463308"/>
          </a:xfrm>
          <a:prstGeom prst="rect">
            <a:avLst/>
          </a:prstGeom>
          <a:noFill/>
        </p:spPr>
        <p:txBody>
          <a:bodyPr wrap="square" rtlCol="0">
            <a:spAutoFit/>
          </a:bodyPr>
          <a:lstStyle/>
          <a:p>
            <a:r>
              <a:rPr lang="fr-FR" b="1" i="1" dirty="0" smtClean="0"/>
              <a:t>2) Dispositifs externes Education Nationale</a:t>
            </a:r>
          </a:p>
          <a:p>
            <a:endParaRPr lang="fr-FR" dirty="0"/>
          </a:p>
          <a:p>
            <a:r>
              <a:rPr lang="fr-FR" b="1" dirty="0" smtClean="0"/>
              <a:t>PMI: </a:t>
            </a:r>
            <a:r>
              <a:rPr lang="fr-FR" dirty="0" smtClean="0"/>
              <a:t>Protection maternelle Infantile</a:t>
            </a:r>
          </a:p>
          <a:p>
            <a:r>
              <a:rPr lang="fr-FR" dirty="0" smtClean="0"/>
              <a:t>équipe pluridisciplinaire comprenant: médecin, infirmière, psychologue, suit les enfants de 0 à 4 ans. Peuvent être sollicité en maternelle jusqu’à la section de moyens, le relais est passé en grande section aux médecins scolaires. </a:t>
            </a:r>
          </a:p>
          <a:p>
            <a:r>
              <a:rPr lang="fr-FR" dirty="0" smtClean="0"/>
              <a:t>A Valenciennes, plusieurs antennes suivant le quartier, se rapprocher du directeur d’école pour connaitre les coordonnées ou s’adresser à l’UTPAS: 13 place verte, 0359732600</a:t>
            </a:r>
          </a:p>
          <a:p>
            <a:endParaRPr lang="fr-FR" dirty="0"/>
          </a:p>
          <a:p>
            <a:r>
              <a:rPr lang="fr-FR" b="1" dirty="0" smtClean="0"/>
              <a:t>DRE</a:t>
            </a:r>
            <a:r>
              <a:rPr lang="fr-FR" dirty="0" smtClean="0"/>
              <a:t>: Dispositif réussite éducatif</a:t>
            </a:r>
          </a:p>
          <a:p>
            <a:r>
              <a:rPr lang="fr-FR" dirty="0" smtClean="0"/>
              <a:t>Aide dans les domaines de la scolarité, du bien être, de la santé, des relations avec les autres ou encore l’</a:t>
            </a:r>
            <a:r>
              <a:rPr lang="fr-FR" dirty="0" err="1" smtClean="0"/>
              <a:t>accés</a:t>
            </a:r>
            <a:r>
              <a:rPr lang="fr-FR" dirty="0" smtClean="0"/>
              <a:t> aux loisirs, aide à la parentalité. Intervient avec accord des parents au préalable.</a:t>
            </a:r>
          </a:p>
          <a:p>
            <a:r>
              <a:rPr lang="fr-FR" dirty="0" smtClean="0"/>
              <a:t>Responsable: Mme Marine Bernard: 0650386819</a:t>
            </a:r>
          </a:p>
          <a:p>
            <a:endParaRPr lang="fr-FR" dirty="0"/>
          </a:p>
          <a:p>
            <a:r>
              <a:rPr lang="fr-FR" b="1" i="1" dirty="0" smtClean="0"/>
              <a:t>Les orthophonistes libéral:</a:t>
            </a:r>
          </a:p>
          <a:p>
            <a:r>
              <a:rPr lang="fr-FR" dirty="0" smtClean="0"/>
              <a:t>Ne pas hésitez à les convier aux équipes éducatives en plus du médecin scolaire lors de l’élaboration d’un PAP.</a:t>
            </a:r>
          </a:p>
          <a:p>
            <a:endParaRPr lang="fr-FR" dirty="0"/>
          </a:p>
          <a:p>
            <a:r>
              <a:rPr lang="fr-FR" b="1" i="1" dirty="0" smtClean="0"/>
              <a:t>Les services de soins:</a:t>
            </a:r>
          </a:p>
          <a:p>
            <a:r>
              <a:rPr lang="fr-FR" b="1" dirty="0" smtClean="0"/>
              <a:t>SESSAD, CMP, CMPP, CAMPS, hôpital de jour</a:t>
            </a:r>
          </a:p>
          <a:p>
            <a:endParaRPr lang="fr-FR" dirty="0"/>
          </a:p>
          <a:p>
            <a:endParaRPr lang="fr-FR" dirty="0" smtClean="0"/>
          </a:p>
          <a:p>
            <a:endParaRPr lang="fr-FR" dirty="0"/>
          </a:p>
        </p:txBody>
      </p:sp>
    </p:spTree>
    <p:extLst>
      <p:ext uri="{BB962C8B-B14F-4D97-AF65-F5344CB8AC3E}">
        <p14:creationId xmlns:p14="http://schemas.microsoft.com/office/powerpoint/2010/main" val="82546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790414" y="588936"/>
            <a:ext cx="10275376" cy="5078313"/>
          </a:xfrm>
          <a:prstGeom prst="rect">
            <a:avLst/>
          </a:prstGeom>
          <a:noFill/>
        </p:spPr>
        <p:txBody>
          <a:bodyPr wrap="square" rtlCol="0">
            <a:spAutoFit/>
          </a:bodyPr>
          <a:lstStyle/>
          <a:p>
            <a:r>
              <a:rPr lang="fr-FR" b="1" i="1" dirty="0" smtClean="0"/>
              <a:t>SESSAD:</a:t>
            </a:r>
          </a:p>
          <a:p>
            <a:r>
              <a:rPr lang="fr-FR" b="1" i="1" dirty="0" smtClean="0"/>
              <a:t>SERVICE D’EDUCATION SPECIALE ET DE SOINS A DOMICILE</a:t>
            </a:r>
          </a:p>
          <a:p>
            <a:r>
              <a:rPr lang="fr-FR" dirty="0" smtClean="0"/>
              <a:t>Les SESSAD apportent aux familles conseils et accompagnement, il favorisent l’</a:t>
            </a:r>
            <a:r>
              <a:rPr lang="fr-FR" dirty="0" err="1" smtClean="0"/>
              <a:t>intégrationscaolaire</a:t>
            </a:r>
            <a:r>
              <a:rPr lang="fr-FR" dirty="0" smtClean="0"/>
              <a:t> et l’acquisition de l’autonomie grâce à des moyens médicaux, </a:t>
            </a:r>
            <a:r>
              <a:rPr lang="fr-FR" dirty="0" err="1" smtClean="0"/>
              <a:t>pramédicaux</a:t>
            </a:r>
            <a:r>
              <a:rPr lang="fr-FR" dirty="0" smtClean="0"/>
              <a:t>, éducatifs et pédagogiques adaptés.</a:t>
            </a:r>
          </a:p>
          <a:p>
            <a:r>
              <a:rPr lang="fr-FR" dirty="0" smtClean="0"/>
              <a:t>Ils interviennent sur les lieux de vie de l’enfant: famille, écoles, activités extérieurs….</a:t>
            </a:r>
          </a:p>
          <a:p>
            <a:r>
              <a:rPr lang="fr-FR" dirty="0" smtClean="0"/>
              <a:t>Ils interviennent sur notification de la MDPH</a:t>
            </a:r>
          </a:p>
          <a:p>
            <a:r>
              <a:rPr lang="fr-FR" dirty="0" smtClean="0"/>
              <a:t>Chaque SESSAD est  spécialisé par type de handicap et porte des appellations différentes:</a:t>
            </a:r>
          </a:p>
          <a:p>
            <a:r>
              <a:rPr lang="fr-FR" dirty="0" smtClean="0"/>
              <a:t>SESSAD de la </a:t>
            </a:r>
            <a:r>
              <a:rPr lang="fr-FR" dirty="0" err="1" smtClean="0"/>
              <a:t>Rhonelle</a:t>
            </a:r>
            <a:r>
              <a:rPr lang="fr-FR" dirty="0" smtClean="0"/>
              <a:t> DI (déficients): Marly: 0327244583</a:t>
            </a:r>
          </a:p>
          <a:p>
            <a:r>
              <a:rPr lang="fr-FR" dirty="0" smtClean="0"/>
              <a:t>SESSAD tep (troubles du comportement): avenue Dampierre à Valenciennes, 0327204030</a:t>
            </a:r>
          </a:p>
          <a:p>
            <a:r>
              <a:rPr lang="fr-FR" dirty="0" smtClean="0"/>
              <a:t>SESSAD TED André Launay (troubles envahissants du développement)2 chemin de la longue </a:t>
            </a:r>
            <a:r>
              <a:rPr lang="fr-FR" dirty="0" err="1" smtClean="0"/>
              <a:t>Hurée</a:t>
            </a:r>
            <a:r>
              <a:rPr lang="fr-FR" dirty="0" smtClean="0"/>
              <a:t>, Saint </a:t>
            </a:r>
            <a:r>
              <a:rPr lang="fr-FR" dirty="0" err="1" smtClean="0"/>
              <a:t>Saulve</a:t>
            </a:r>
            <a:r>
              <a:rPr lang="fr-FR" dirty="0" smtClean="0"/>
              <a:t>, 0327202905 </a:t>
            </a:r>
          </a:p>
          <a:p>
            <a:r>
              <a:rPr lang="fr-FR" dirty="0" smtClean="0"/>
              <a:t>SESSAD TED ALISSA, 40 rue du Moulin, Aubry du Hainaut, 0327450750</a:t>
            </a:r>
          </a:p>
          <a:p>
            <a:r>
              <a:rPr lang="fr-FR" dirty="0" smtClean="0"/>
              <a:t>SESSD APF Valenciennes (handicap moteur), 4 rue Colliez, Valenciennes, 0327305270</a:t>
            </a:r>
          </a:p>
          <a:p>
            <a:r>
              <a:rPr lang="fr-FR" dirty="0" smtClean="0"/>
              <a:t>SESSAD TSL (trouble sévère du langage: dyslexie, dysphasie), 21 rue de la Citadelle, 0327289711</a:t>
            </a:r>
          </a:p>
          <a:p>
            <a:r>
              <a:rPr lang="fr-FR" dirty="0" smtClean="0"/>
              <a:t>SSEFS (Déficients auditifs), </a:t>
            </a:r>
            <a:r>
              <a:rPr lang="fr-FR" dirty="0" err="1" smtClean="0"/>
              <a:t>m^me</a:t>
            </a:r>
            <a:r>
              <a:rPr lang="fr-FR" dirty="0" smtClean="0"/>
              <a:t> adresse, ces 2 organismes sont des antennes de L’institut de Réhabilitation de la parole et de l’audition, Ronchin, 0320860950 (IRPA)</a:t>
            </a:r>
          </a:p>
          <a:p>
            <a:r>
              <a:rPr lang="fr-FR" dirty="0" smtClean="0"/>
              <a:t>SAAAIS (déficients visuels), dépend de l’ERDV  (</a:t>
            </a:r>
            <a:r>
              <a:rPr lang="fr-FR" dirty="0"/>
              <a:t>E</a:t>
            </a:r>
            <a:r>
              <a:rPr lang="fr-FR" dirty="0" smtClean="0"/>
              <a:t>cole régionale pour déficients visuels) de Loos, épi de </a:t>
            </a:r>
            <a:r>
              <a:rPr lang="fr-FR" dirty="0" err="1" smtClean="0"/>
              <a:t>Soil</a:t>
            </a:r>
            <a:r>
              <a:rPr lang="fr-FR" dirty="0" smtClean="0"/>
              <a:t>, </a:t>
            </a:r>
          </a:p>
          <a:p>
            <a:r>
              <a:rPr lang="fr-FR" dirty="0" smtClean="0"/>
              <a:t>0320168383;</a:t>
            </a:r>
            <a:endParaRPr lang="fr-FR" dirty="0"/>
          </a:p>
        </p:txBody>
      </p:sp>
    </p:spTree>
    <p:extLst>
      <p:ext uri="{BB962C8B-B14F-4D97-AF65-F5344CB8AC3E}">
        <p14:creationId xmlns:p14="http://schemas.microsoft.com/office/powerpoint/2010/main" val="3172142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6461" y="480447"/>
            <a:ext cx="11065790" cy="5909310"/>
          </a:xfrm>
          <a:prstGeom prst="rect">
            <a:avLst/>
          </a:prstGeom>
          <a:noFill/>
        </p:spPr>
        <p:txBody>
          <a:bodyPr wrap="square" rtlCol="0">
            <a:spAutoFit/>
          </a:bodyPr>
          <a:lstStyle/>
          <a:p>
            <a:r>
              <a:rPr lang="fr-FR" b="1" i="1" dirty="0" smtClean="0"/>
              <a:t>CMP et CMPP</a:t>
            </a:r>
          </a:p>
          <a:p>
            <a:r>
              <a:rPr lang="fr-FR" b="1" i="1" dirty="0" smtClean="0"/>
              <a:t>2 types: CMP (centre médico psychologique) et CMPP (centre médico psychologique pédagogique)</a:t>
            </a:r>
          </a:p>
          <a:p>
            <a:r>
              <a:rPr lang="fr-FR" dirty="0" smtClean="0"/>
              <a:t>Equipes pluridisciplinaires comportant: psychologues, pédopsychiatre, orthophonistes, psychomotriciens et professeur des écoles spécialisé pour les CMPP. Les CMP sont rattachés aux centres hospitaliers, les CMPP sont souvent associatifs. Ils proposent des consultations et des soins, des groupes thérapeutiques.</a:t>
            </a:r>
          </a:p>
          <a:p>
            <a:r>
              <a:rPr lang="fr-FR" dirty="0" smtClean="0"/>
              <a:t>CMPP Decroly sur ANZIN, pas de secteur géographique, 104 rue Anatole France, Anzin, 0327323440</a:t>
            </a:r>
          </a:p>
          <a:p>
            <a:r>
              <a:rPr lang="fr-FR" dirty="0" smtClean="0"/>
              <a:t>CMP 128 rue </a:t>
            </a:r>
            <a:r>
              <a:rPr lang="fr-FR" dirty="0" err="1" smtClean="0"/>
              <a:t>Desandrouains</a:t>
            </a:r>
            <a:r>
              <a:rPr lang="fr-FR" dirty="0" smtClean="0"/>
              <a:t>, </a:t>
            </a:r>
            <a:r>
              <a:rPr lang="fr-FR" dirty="0" err="1" smtClean="0"/>
              <a:t>Vlenciennes</a:t>
            </a:r>
            <a:r>
              <a:rPr lang="fr-FR" dirty="0" smtClean="0"/>
              <a:t>, rattaché au CH de Valenciennes</a:t>
            </a:r>
          </a:p>
          <a:p>
            <a:r>
              <a:rPr lang="fr-FR" dirty="0" smtClean="0"/>
              <a:t>CMP 3 rue du Fort Mimique Valenciennes, rattaché au CH de Denain</a:t>
            </a:r>
          </a:p>
          <a:p>
            <a:endParaRPr lang="fr-FR" b="1" i="1" dirty="0"/>
          </a:p>
          <a:p>
            <a:r>
              <a:rPr lang="fr-FR" b="1" i="1" dirty="0" err="1" smtClean="0"/>
              <a:t>Hopitaux</a:t>
            </a:r>
            <a:r>
              <a:rPr lang="fr-FR" b="1" i="1" dirty="0" smtClean="0"/>
              <a:t> de jour</a:t>
            </a:r>
          </a:p>
          <a:p>
            <a:r>
              <a:rPr lang="fr-FR" dirty="0" smtClean="0"/>
              <a:t>Ils sont rattachés au CMP et secteurs hospitalier, ils accueillent des enfants à temps partiel, lui propose des activités éducatives, thérapeutiques et scolaires. Un enseignant spécialisé fait parti de l’équipe.</a:t>
            </a:r>
          </a:p>
          <a:p>
            <a:r>
              <a:rPr lang="fr-FR" dirty="0" smtClean="0"/>
              <a:t>2 </a:t>
            </a:r>
            <a:r>
              <a:rPr lang="fr-FR" dirty="0" err="1" smtClean="0"/>
              <a:t>hopitaux</a:t>
            </a:r>
            <a:r>
              <a:rPr lang="fr-FR" dirty="0" smtClean="0"/>
              <a:t> de jour sur le secteur:</a:t>
            </a:r>
          </a:p>
          <a:p>
            <a:r>
              <a:rPr lang="fr-FR" dirty="0" smtClean="0"/>
              <a:t>194 avenue de Denain: 0327200470 (rattaché au CMP </a:t>
            </a:r>
            <a:r>
              <a:rPr lang="fr-FR" dirty="0" err="1" smtClean="0"/>
              <a:t>DessandrouaIns</a:t>
            </a:r>
            <a:r>
              <a:rPr lang="fr-FR" dirty="0" smtClean="0"/>
              <a:t>)</a:t>
            </a:r>
          </a:p>
          <a:p>
            <a:r>
              <a:rPr lang="fr-FR" dirty="0" smtClean="0"/>
              <a:t>88 rue Duquesnoy, Denain (rattaché au CMP de Fort Mimique) 0327433366</a:t>
            </a:r>
          </a:p>
          <a:p>
            <a:endParaRPr lang="fr-FR" dirty="0"/>
          </a:p>
          <a:p>
            <a:r>
              <a:rPr lang="fr-FR" b="1" i="1" dirty="0" smtClean="0"/>
              <a:t>CAMPS:</a:t>
            </a:r>
          </a:p>
          <a:p>
            <a:r>
              <a:rPr lang="fr-FR" dirty="0" smtClean="0"/>
              <a:t>Centre d’action médico social précoce, 56 rue Jean </a:t>
            </a:r>
            <a:r>
              <a:rPr lang="fr-FR" dirty="0" err="1" smtClean="0"/>
              <a:t>Jaures</a:t>
            </a:r>
            <a:r>
              <a:rPr lang="fr-FR" dirty="0" smtClean="0"/>
              <a:t> à Anzin 0327418780, traite tout type de handicap de la naissance à 6 ans </a:t>
            </a:r>
            <a:r>
              <a:rPr lang="fr-FR" dirty="0" err="1" smtClean="0"/>
              <a:t>grace</a:t>
            </a:r>
            <a:r>
              <a:rPr lang="fr-FR" dirty="0" smtClean="0"/>
              <a:t> à une équipe pluridisciplinaire médical , paramédical et éducative. </a:t>
            </a:r>
          </a:p>
          <a:p>
            <a:endParaRPr lang="fr-FR" dirty="0" smtClean="0"/>
          </a:p>
          <a:p>
            <a:endParaRPr lang="fr-FR" dirty="0"/>
          </a:p>
        </p:txBody>
      </p:sp>
    </p:spTree>
    <p:extLst>
      <p:ext uri="{BB962C8B-B14F-4D97-AF65-F5344CB8AC3E}">
        <p14:creationId xmlns:p14="http://schemas.microsoft.com/office/powerpoint/2010/main" val="2170596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4468" y="774915"/>
            <a:ext cx="11189776" cy="5355312"/>
          </a:xfrm>
          <a:prstGeom prst="rect">
            <a:avLst/>
          </a:prstGeom>
          <a:noFill/>
        </p:spPr>
        <p:txBody>
          <a:bodyPr wrap="square" rtlCol="0">
            <a:spAutoFit/>
          </a:bodyPr>
          <a:lstStyle/>
          <a:p>
            <a:r>
              <a:rPr lang="fr-FR" b="1" i="1" dirty="0" smtClean="0"/>
              <a:t>UTPAS:</a:t>
            </a:r>
          </a:p>
          <a:p>
            <a:r>
              <a:rPr lang="fr-FR" b="1" i="1" dirty="0" smtClean="0"/>
              <a:t>UNITE TERRITORIAL DE PREVENTION ET D’ACTION SOCIALE</a:t>
            </a:r>
          </a:p>
          <a:p>
            <a:r>
              <a:rPr lang="fr-FR" dirty="0" smtClean="0"/>
              <a:t>13 Place verte, 59300 Valenciennes, 0359732600</a:t>
            </a:r>
          </a:p>
          <a:p>
            <a:r>
              <a:rPr lang="fr-FR" dirty="0" smtClean="0"/>
              <a:t>Quand besoin d’aide au niveau social, muni de l’adresse de l’enfant, vous pouvez savoir si il est connu de leur service et si une action est en cours et joindre le cas échéant la personne qui suit l’enfant ou la famille au niveau social.</a:t>
            </a:r>
          </a:p>
          <a:p>
            <a:r>
              <a:rPr lang="fr-FR" dirty="0" smtClean="0"/>
              <a:t>Si la famille n’est pas connue des services, vous pouvez en cas d’insuffisance grave des familles vous adresser au</a:t>
            </a:r>
          </a:p>
          <a:p>
            <a:r>
              <a:rPr lang="fr-FR" dirty="0" smtClean="0"/>
              <a:t> </a:t>
            </a:r>
            <a:r>
              <a:rPr lang="fr-FR" b="1" i="1" dirty="0" smtClean="0"/>
              <a:t>CRIP:</a:t>
            </a:r>
          </a:p>
          <a:p>
            <a:r>
              <a:rPr lang="fr-FR" b="1" i="1" dirty="0" smtClean="0"/>
              <a:t>CELLULE DE RECUEIL DE L’INFORMATION  PREOCCUPANTE</a:t>
            </a:r>
          </a:p>
          <a:p>
            <a:r>
              <a:rPr lang="fr-FR" dirty="0" smtClean="0"/>
              <a:t>113 rue </a:t>
            </a:r>
            <a:r>
              <a:rPr lang="fr-FR" dirty="0" err="1" smtClean="0"/>
              <a:t>Lomprez</a:t>
            </a:r>
            <a:r>
              <a:rPr lang="fr-FR" dirty="0" smtClean="0"/>
              <a:t> à Valenciennes: 0359732970</a:t>
            </a:r>
          </a:p>
          <a:p>
            <a:r>
              <a:rPr lang="fr-FR" dirty="0" smtClean="0">
                <a:hlinkClick r:id="rId2"/>
              </a:rPr>
              <a:t>Crip-dtv@lenord.fr</a:t>
            </a:r>
            <a:endParaRPr lang="fr-FR" dirty="0" smtClean="0"/>
          </a:p>
          <a:p>
            <a:endParaRPr lang="fr-FR" dirty="0" smtClean="0"/>
          </a:p>
          <a:p>
            <a:r>
              <a:rPr lang="fr-FR">
                <a:hlinkClick r:id="rId3"/>
              </a:rPr>
              <a:t>https://</a:t>
            </a:r>
            <a:r>
              <a:rPr lang="fr-FR" smtClean="0">
                <a:hlinkClick r:id="rId3"/>
              </a:rPr>
              <a:t>ien-lille1marcq.etab.ac-lille.fr/administration/documents-et-formulaires-pour-les-ecoles/signalement-et-information-preoccupante</a:t>
            </a:r>
            <a:endParaRPr lang="fr-FR" smtClean="0"/>
          </a:p>
          <a:p>
            <a:endParaRPr lang="fr-FR" dirty="0"/>
          </a:p>
          <a:p>
            <a:r>
              <a:rPr lang="fr-FR" dirty="0" smtClean="0"/>
              <a:t>Vous voulez joindre l’éducateur qui suit l’enfant:</a:t>
            </a:r>
          </a:p>
          <a:p>
            <a:r>
              <a:rPr lang="fr-FR" dirty="0" smtClean="0"/>
              <a:t>2 organismes sur Valenciennes:</a:t>
            </a:r>
          </a:p>
          <a:p>
            <a:r>
              <a:rPr lang="fr-FR" dirty="0" smtClean="0"/>
              <a:t>ADSSEAD , 0327243880</a:t>
            </a:r>
          </a:p>
          <a:p>
            <a:r>
              <a:rPr lang="fr-FR" dirty="0" smtClean="0"/>
              <a:t>AGSF de L’UDAF, 0327461978</a:t>
            </a:r>
          </a:p>
          <a:p>
            <a:endParaRPr lang="fr-FR" dirty="0"/>
          </a:p>
        </p:txBody>
      </p:sp>
    </p:spTree>
    <p:extLst>
      <p:ext uri="{BB962C8B-B14F-4D97-AF65-F5344CB8AC3E}">
        <p14:creationId xmlns:p14="http://schemas.microsoft.com/office/powerpoint/2010/main" val="425936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9A2E4CC-37B2-4CFE-946D-D217DFCDDF7C}"/>
              </a:ext>
            </a:extLst>
          </p:cNvPr>
          <p:cNvSpPr>
            <a:spLocks noGrp="1"/>
          </p:cNvSpPr>
          <p:nvPr>
            <p:ph type="title"/>
          </p:nvPr>
        </p:nvSpPr>
        <p:spPr/>
        <p:txBody>
          <a:bodyPr/>
          <a:lstStyle/>
          <a:p>
            <a:r>
              <a:rPr lang="fr-FR" b="1" dirty="0"/>
              <a:t>INTRODUCTION</a:t>
            </a:r>
          </a:p>
        </p:txBody>
      </p:sp>
      <p:sp>
        <p:nvSpPr>
          <p:cNvPr id="3" name="Espace réservé du contenu 2">
            <a:extLst>
              <a:ext uri="{FF2B5EF4-FFF2-40B4-BE49-F238E27FC236}">
                <a16:creationId xmlns:a16="http://schemas.microsoft.com/office/drawing/2014/main" xmlns="" id="{87921C11-5746-4651-8BD5-B8CC1086C6D5}"/>
              </a:ext>
            </a:extLst>
          </p:cNvPr>
          <p:cNvSpPr>
            <a:spLocks noGrp="1"/>
          </p:cNvSpPr>
          <p:nvPr>
            <p:ph idx="1"/>
          </p:nvPr>
        </p:nvSpPr>
        <p:spPr/>
        <p:txBody>
          <a:bodyPr>
            <a:normAutofit lnSpcReduction="10000"/>
          </a:bodyPr>
          <a:lstStyle/>
          <a:p>
            <a:pPr marL="0" indent="0">
              <a:buNone/>
            </a:pPr>
            <a:r>
              <a:rPr lang="fr-FR" dirty="0"/>
              <a:t>Définition : qu’est-ce que la différenciation?</a:t>
            </a:r>
          </a:p>
          <a:p>
            <a:pPr marL="0" indent="0">
              <a:buNone/>
            </a:pPr>
            <a:endParaRPr lang="fr-FR" dirty="0"/>
          </a:p>
          <a:p>
            <a:pPr marL="0" indent="0">
              <a:buNone/>
            </a:pPr>
            <a:r>
              <a:rPr lang="fr-FR" dirty="0"/>
              <a:t>Différencier c’est…</a:t>
            </a:r>
          </a:p>
          <a:p>
            <a:pPr>
              <a:buFont typeface="Wingdings" panose="05000000000000000000" pitchFamily="2" charset="2"/>
              <a:buChar char="à"/>
            </a:pPr>
            <a:r>
              <a:rPr lang="fr-FR" dirty="0">
                <a:sym typeface="Wingdings" panose="05000000000000000000" pitchFamily="2" charset="2"/>
              </a:rPr>
              <a:t>Une démarche qui consiste à mettre en œuvre un ensemble diversifié de moyens et de procédures d’enseignement et d’apprentissage afin de permettre à des élèves d’âges, d’aptitudes, de compétences et de savoir-faire hétérogènes d’atteindre par des voies différentes des objectifs communs et, ultérieurement, la réussite éducative.</a:t>
            </a:r>
          </a:p>
          <a:p>
            <a:pPr marL="0" indent="0">
              <a:buNone/>
            </a:pPr>
            <a:r>
              <a:rPr lang="fr-FR" dirty="0">
                <a:sym typeface="Wingdings" panose="05000000000000000000" pitchFamily="2" charset="2"/>
              </a:rPr>
              <a:t>(CSE, 2001 dans Caron, 2003)</a:t>
            </a:r>
            <a:endParaRPr lang="fr-FR" dirty="0"/>
          </a:p>
        </p:txBody>
      </p:sp>
    </p:spTree>
    <p:extLst>
      <p:ext uri="{BB962C8B-B14F-4D97-AF65-F5344CB8AC3E}">
        <p14:creationId xmlns:p14="http://schemas.microsoft.com/office/powerpoint/2010/main" val="165680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18F01F0B-BDD6-4E2D-94F8-56DC601FEB29}"/>
              </a:ext>
            </a:extLst>
          </p:cNvPr>
          <p:cNvSpPr>
            <a:spLocks noGrp="1"/>
          </p:cNvSpPr>
          <p:nvPr>
            <p:ph idx="1"/>
          </p:nvPr>
        </p:nvSpPr>
        <p:spPr>
          <a:xfrm>
            <a:off x="838200" y="430924"/>
            <a:ext cx="10515600" cy="5382047"/>
          </a:xfrm>
        </p:spPr>
        <p:txBody>
          <a:bodyPr/>
          <a:lstStyle/>
          <a:p>
            <a:pPr marL="0" indent="0">
              <a:buNone/>
            </a:pPr>
            <a:r>
              <a:rPr lang="fr-FR" dirty="0"/>
              <a:t>Différencier c’est…</a:t>
            </a:r>
          </a:p>
          <a:p>
            <a:pPr>
              <a:buFont typeface="Wingdings" panose="05000000000000000000" pitchFamily="2" charset="2"/>
              <a:buChar char="à"/>
            </a:pPr>
            <a:r>
              <a:rPr lang="fr-FR" dirty="0">
                <a:sym typeface="Wingdings" panose="05000000000000000000" pitchFamily="2" charset="2"/>
              </a:rPr>
              <a:t> « Mettre en œuvre un cadre souple où les apprentissages sont suffisamment explicités et diversifiés pour que les élèves puissent travailler selon leurs propres itinéraires d’appropriation, tout en restant dans une démarche collective d’enseignement des savoirs et savoir faire exigés. »</a:t>
            </a:r>
          </a:p>
          <a:p>
            <a:pPr marL="0" indent="0">
              <a:buNone/>
            </a:pPr>
            <a:r>
              <a:rPr lang="fr-FR" dirty="0">
                <a:sym typeface="Wingdings" panose="05000000000000000000" pitchFamily="2" charset="2"/>
              </a:rPr>
              <a:t>(</a:t>
            </a:r>
            <a:r>
              <a:rPr lang="fr-FR" dirty="0" err="1">
                <a:sym typeface="Wingdings" panose="05000000000000000000" pitchFamily="2" charset="2"/>
              </a:rPr>
              <a:t>Halina</a:t>
            </a:r>
            <a:r>
              <a:rPr lang="fr-FR" dirty="0">
                <a:sym typeface="Wingdings" panose="05000000000000000000" pitchFamily="2" charset="2"/>
              </a:rPr>
              <a:t> </a:t>
            </a:r>
            <a:r>
              <a:rPr lang="fr-FR" dirty="0" err="1">
                <a:sym typeface="Wingdings" panose="05000000000000000000" pitchFamily="2" charset="2"/>
              </a:rPr>
              <a:t>Przesmycki</a:t>
            </a:r>
            <a:r>
              <a:rPr lang="fr-FR" dirty="0">
                <a:sym typeface="Wingdings" panose="05000000000000000000" pitchFamily="2" charset="2"/>
              </a:rPr>
              <a:t>, la pédagogie différenciée, 2004, Hachette)</a:t>
            </a:r>
            <a:endParaRPr lang="fr-FR" dirty="0"/>
          </a:p>
          <a:p>
            <a:pPr>
              <a:buFont typeface="Wingdings" panose="05000000000000000000" pitchFamily="2" charset="2"/>
              <a:buChar char="à"/>
            </a:pPr>
            <a:r>
              <a:rPr lang="fr-FR" dirty="0">
                <a:sym typeface="Wingdings" panose="05000000000000000000" pitchFamily="2" charset="2"/>
              </a:rPr>
              <a:t>« …rompre avec la pédagogie frontale, la même leçon, les mêmes exercices pour tous; c’est surtout mettre en place une organisation du travail et des dispositifs didactiques qui placent régulièrement chacun, chacune dans une situation optimale. »</a:t>
            </a:r>
          </a:p>
          <a:p>
            <a:pPr marL="0" indent="0">
              <a:buNone/>
            </a:pPr>
            <a:r>
              <a:rPr lang="fr-FR" dirty="0">
                <a:sym typeface="Wingdings" panose="05000000000000000000" pitchFamily="2" charset="2"/>
              </a:rPr>
              <a:t>(Philippe Perrenoud)</a:t>
            </a:r>
            <a:endParaRPr lang="fr-FR" dirty="0"/>
          </a:p>
        </p:txBody>
      </p:sp>
      <p:sp>
        <p:nvSpPr>
          <p:cNvPr id="7" name="ZoneTexte 6"/>
          <p:cNvSpPr txBox="1"/>
          <p:nvPr/>
        </p:nvSpPr>
        <p:spPr>
          <a:xfrm>
            <a:off x="979715" y="6008914"/>
            <a:ext cx="10744199" cy="369332"/>
          </a:xfrm>
          <a:prstGeom prst="rect">
            <a:avLst/>
          </a:prstGeom>
          <a:noFill/>
        </p:spPr>
        <p:txBody>
          <a:bodyPr wrap="square" rtlCol="0">
            <a:spAutoFit/>
          </a:bodyPr>
          <a:lstStyle/>
          <a:p>
            <a:r>
              <a:rPr lang="fr-FR">
                <a:hlinkClick r:id="rId2"/>
              </a:rPr>
              <a:t>http://www.ac-grenoble.fr/ien.g4/IMG/pdf/Diaporama_Atelier_Formation_differenciation_pedagogique.pdf</a:t>
            </a:r>
            <a:endParaRPr lang="fr-FR" dirty="0"/>
          </a:p>
        </p:txBody>
      </p:sp>
    </p:spTree>
    <p:extLst>
      <p:ext uri="{BB962C8B-B14F-4D97-AF65-F5344CB8AC3E}">
        <p14:creationId xmlns:p14="http://schemas.microsoft.com/office/powerpoint/2010/main" val="340878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4FCAF78-3D85-45F1-A6CC-DEF3A0D6FEF2}"/>
              </a:ext>
            </a:extLst>
          </p:cNvPr>
          <p:cNvSpPr>
            <a:spLocks noGrp="1"/>
          </p:cNvSpPr>
          <p:nvPr>
            <p:ph type="title"/>
          </p:nvPr>
        </p:nvSpPr>
        <p:spPr/>
        <p:txBody>
          <a:bodyPr>
            <a:normAutofit fontScale="90000"/>
          </a:bodyPr>
          <a:lstStyle/>
          <a:p>
            <a:r>
              <a:rPr lang="fr-FR" b="1" dirty="0"/>
              <a:t>I- Différenciation pédagogique pour les élèves BEP</a:t>
            </a:r>
            <a:r>
              <a:rPr lang="fr-FR" dirty="0"/>
              <a:t/>
            </a:r>
            <a:br>
              <a:rPr lang="fr-FR" dirty="0"/>
            </a:br>
            <a:endParaRPr lang="fr-FR" dirty="0"/>
          </a:p>
        </p:txBody>
      </p:sp>
      <p:sp>
        <p:nvSpPr>
          <p:cNvPr id="3" name="Espace réservé du contenu 2">
            <a:extLst>
              <a:ext uri="{FF2B5EF4-FFF2-40B4-BE49-F238E27FC236}">
                <a16:creationId xmlns:a16="http://schemas.microsoft.com/office/drawing/2014/main" xmlns="" id="{92A18971-0218-4A05-AFCA-81C62450AE18}"/>
              </a:ext>
            </a:extLst>
          </p:cNvPr>
          <p:cNvSpPr>
            <a:spLocks noGrp="1"/>
          </p:cNvSpPr>
          <p:nvPr>
            <p:ph idx="1"/>
          </p:nvPr>
        </p:nvSpPr>
        <p:spPr>
          <a:xfrm>
            <a:off x="838200" y="1257301"/>
            <a:ext cx="10515600" cy="4523013"/>
          </a:xfrm>
        </p:spPr>
        <p:txBody>
          <a:bodyPr>
            <a:normAutofit fontScale="92500" lnSpcReduction="20000"/>
          </a:bodyPr>
          <a:lstStyle/>
          <a:p>
            <a:pPr marL="514350" indent="-514350">
              <a:buAutoNum type="arabicParenR"/>
            </a:pPr>
            <a:r>
              <a:rPr lang="fr-FR" dirty="0"/>
              <a:t>Définition : qu’est-ce qu’un élève à Besoins Educatifs Particuliers?</a:t>
            </a:r>
          </a:p>
          <a:p>
            <a:pPr marL="0" indent="0">
              <a:buNone/>
            </a:pPr>
            <a:r>
              <a:rPr lang="fr-FR" dirty="0"/>
              <a:t>Les élèves à besoins éducatifs particuliers regroupent une grande variété d’élèves qui ont de manière significative des difficultés d’apprentissage plus importantes que la majorité des enfants du même âge :</a:t>
            </a:r>
          </a:p>
          <a:p>
            <a:pPr marL="0" indent="0">
              <a:buNone/>
            </a:pPr>
            <a:r>
              <a:rPr lang="fr-FR" dirty="0"/>
              <a:t>a) Les élèves dont les problématiques  de  comportement  mettent  en  difficulté la classe voire l’école;</a:t>
            </a:r>
          </a:p>
          <a:p>
            <a:pPr marL="0" indent="0">
              <a:buNone/>
            </a:pPr>
            <a:r>
              <a:rPr lang="fr-FR" dirty="0"/>
              <a:t>b) Les élèves présentant des difficultés scolaires durables;</a:t>
            </a:r>
          </a:p>
          <a:p>
            <a:pPr marL="0" indent="0">
              <a:buNone/>
            </a:pPr>
            <a:r>
              <a:rPr lang="fr-FR" dirty="0"/>
              <a:t>c) Les élèves à haut potentiel intellectuel;</a:t>
            </a:r>
          </a:p>
          <a:p>
            <a:pPr marL="0" indent="0">
              <a:buNone/>
            </a:pPr>
            <a:r>
              <a:rPr lang="fr-FR" dirty="0"/>
              <a:t>d) Les élèves allophones  nouvellement  arrivés  en France, ou issus de familles itinérantes ou de voyageurs;</a:t>
            </a:r>
          </a:p>
          <a:p>
            <a:pPr marL="0" indent="0">
              <a:buNone/>
            </a:pPr>
            <a:r>
              <a:rPr lang="fr-FR" dirty="0"/>
              <a:t>e) Les élèves malades et/ou hospitalisés;</a:t>
            </a:r>
          </a:p>
          <a:p>
            <a:pPr marL="0" indent="0">
              <a:buNone/>
            </a:pPr>
            <a:r>
              <a:rPr lang="fr-FR" dirty="0"/>
              <a:t>f) Les élèves en situation de handicap.</a:t>
            </a:r>
          </a:p>
          <a:p>
            <a:pPr marL="0" indent="0">
              <a:buNone/>
            </a:pPr>
            <a:endParaRPr lang="fr-FR" dirty="0"/>
          </a:p>
        </p:txBody>
      </p:sp>
      <p:sp>
        <p:nvSpPr>
          <p:cNvPr id="4" name="ZoneTexte 3"/>
          <p:cNvSpPr txBox="1"/>
          <p:nvPr/>
        </p:nvSpPr>
        <p:spPr>
          <a:xfrm>
            <a:off x="838200" y="6188529"/>
            <a:ext cx="10771414" cy="646331"/>
          </a:xfrm>
          <a:prstGeom prst="rect">
            <a:avLst/>
          </a:prstGeom>
          <a:noFill/>
        </p:spPr>
        <p:txBody>
          <a:bodyPr wrap="square" rtlCol="0">
            <a:spAutoFit/>
          </a:bodyPr>
          <a:lstStyle/>
          <a:p>
            <a:r>
              <a:rPr lang="fr-FR">
                <a:hlinkClick r:id="rId2"/>
              </a:rPr>
              <a:t>http://www1.ac-lille.fr/cid90945/adaptation-scolaire-et-scolarisation-des-eleves-handicapes-ash.html?dmenu=2&amp;dsmenu=1</a:t>
            </a:r>
            <a:endParaRPr lang="fr-FR" dirty="0"/>
          </a:p>
        </p:txBody>
      </p:sp>
    </p:spTree>
    <p:extLst>
      <p:ext uri="{BB962C8B-B14F-4D97-AF65-F5344CB8AC3E}">
        <p14:creationId xmlns:p14="http://schemas.microsoft.com/office/powerpoint/2010/main" val="3050223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677400" cy="500289"/>
          </a:xfrm>
        </p:spPr>
        <p:txBody>
          <a:bodyPr>
            <a:normAutofit fontScale="90000"/>
          </a:bodyPr>
          <a:lstStyle/>
          <a:p>
            <a:r>
              <a:rPr lang="fr-FR" dirty="0"/>
              <a:t>2- Les différents dispositifs d’aide </a:t>
            </a:r>
            <a:r>
              <a:rPr lang="fr-FR" dirty="0" smtClean="0"/>
              <a:t>proposés </a:t>
            </a:r>
            <a:r>
              <a:rPr lang="fr-FR" dirty="0"/>
              <a:t>par l’Education Nationale</a:t>
            </a:r>
          </a:p>
        </p:txBody>
      </p:sp>
      <p:pic>
        <p:nvPicPr>
          <p:cNvPr id="605" name="Espace réservé du contenu 604"/>
          <p:cNvPicPr>
            <a:picLocks noGrp="1" noChangeAspect="1"/>
          </p:cNvPicPr>
          <p:nvPr>
            <p:ph idx="1"/>
          </p:nvPr>
        </p:nvPicPr>
        <p:blipFill>
          <a:blip r:embed="rId2"/>
          <a:stretch>
            <a:fillRect/>
          </a:stretch>
        </p:blipFill>
        <p:spPr>
          <a:xfrm>
            <a:off x="3604539" y="1230538"/>
            <a:ext cx="4917608" cy="4351338"/>
          </a:xfrm>
          <a:prstGeom prst="rect">
            <a:avLst/>
          </a:prstGeom>
        </p:spPr>
      </p:pic>
      <p:sp>
        <p:nvSpPr>
          <p:cNvPr id="4" name="Rectangle 1">
            <a:hlinkClick r:id="rId3" tooltip="Page 10"/>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5" name="Rectangle 2"/>
          <p:cNvSpPr>
            <a:spLocks noChangeArrowheads="1"/>
          </p:cNvSpPr>
          <p:nvPr/>
        </p:nvSpPr>
        <p:spPr bwMode="auto">
          <a:xfrm>
            <a:off x="14758384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a:ln>
                  <a:noFill/>
                </a:ln>
                <a:solidFill>
                  <a:schemeClr val="tx1"/>
                </a:solidFill>
                <a:effectLst/>
                <a:latin typeface="Arial" panose="020B0604020202020204" pitchFamily="34" charset="0"/>
                <a:cs typeface="Arial" panose="020B0604020202020204" pitchFamily="34" charset="0"/>
              </a:rPr>
              <a:t>_</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16007937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a:ln>
                  <a:noFill/>
                </a:ln>
                <a:solidFill>
                  <a:schemeClr val="tx1"/>
                </a:solidFill>
                <a:effectLst/>
                <a:latin typeface="Arial" panose="020B0604020202020204" pitchFamily="34" charset="0"/>
                <a:cs typeface="Arial" panose="020B0604020202020204" pitchFamily="34" charset="0"/>
              </a:rPr>
              <a:t>Le projet d’accueil individualisé (PAI)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14758384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a:ln>
                  <a:noFill/>
                </a:ln>
                <a:solidFill>
                  <a:schemeClr val="tx1"/>
                </a:solidFill>
                <a:effectLst/>
                <a:latin typeface="Arial" panose="020B0604020202020204" pitchFamily="34" charset="0"/>
                <a:cs typeface="Arial" panose="020B0604020202020204" pitchFamily="34" charset="0"/>
              </a:rPr>
              <a:t>_</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6007937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a:ln>
                  <a:noFill/>
                </a:ln>
                <a:solidFill>
                  <a:schemeClr val="tx1"/>
                </a:solidFill>
                <a:effectLst/>
                <a:latin typeface="Arial" panose="020B0604020202020204" pitchFamily="34" charset="0"/>
                <a:cs typeface="Arial" panose="020B0604020202020204" pitchFamily="34" charset="0"/>
              </a:rPr>
              <a:t>Le projet personnalisé de scolarisation (PPS)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14758384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a:ln>
                  <a:noFill/>
                </a:ln>
                <a:solidFill>
                  <a:schemeClr val="tx1"/>
                </a:solidFill>
                <a:effectLst/>
                <a:latin typeface="Arial" panose="020B0604020202020204" pitchFamily="34" charset="0"/>
                <a:cs typeface="Arial" panose="020B0604020202020204" pitchFamily="34" charset="0"/>
              </a:rPr>
              <a:t>_</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16007937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a:ln>
                  <a:noFill/>
                </a:ln>
                <a:solidFill>
                  <a:schemeClr val="tx1"/>
                </a:solidFill>
                <a:effectLst/>
                <a:latin typeface="Arial" panose="020B0604020202020204" pitchFamily="34" charset="0"/>
                <a:cs typeface="Arial" panose="020B0604020202020204" pitchFamily="34" charset="0"/>
              </a:rPr>
              <a:t>Le plan d’accompagnement personnalisé (PAP)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14758384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a:ln>
                  <a:noFill/>
                </a:ln>
                <a:solidFill>
                  <a:schemeClr val="tx1"/>
                </a:solidFill>
                <a:effectLst/>
                <a:latin typeface="Arial" panose="020B0604020202020204" pitchFamily="34" charset="0"/>
                <a:cs typeface="Arial" panose="020B0604020202020204" pitchFamily="34" charset="0"/>
              </a:rPr>
              <a:t>_</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16007937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a:ln>
                  <a:noFill/>
                </a:ln>
                <a:solidFill>
                  <a:schemeClr val="tx1"/>
                </a:solidFill>
                <a:effectLst/>
                <a:latin typeface="Arial" panose="020B0604020202020204" pitchFamily="34" charset="0"/>
                <a:cs typeface="Arial" panose="020B0604020202020204" pitchFamily="34" charset="0"/>
              </a:rPr>
              <a:t>Le programme personnalisé de réussite éducative (PPRE)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1475838425" y="2087578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700" b="0" i="0" u="none" strike="noStrike" cap="none" normalizeH="0" baseline="0">
                <a:ln>
                  <a:noFill/>
                </a:ln>
                <a:solidFill>
                  <a:schemeClr val="tx1"/>
                </a:solidFill>
                <a:effectLst/>
                <a:latin typeface="Arial" panose="020B0604020202020204" pitchFamily="34" charset="0"/>
                <a:cs typeface="Arial" panose="020B0604020202020204" pitchFamily="34" charset="0"/>
              </a:rPr>
              <a:t>RéPondRE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2147483647" y="2087578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700" b="0" i="0" u="none" strike="noStrike" cap="none" normalizeH="0" baseline="0">
                <a:ln>
                  <a:noFill/>
                </a:ln>
                <a:solidFill>
                  <a:schemeClr val="tx1"/>
                </a:solidFill>
                <a:effectLst/>
                <a:latin typeface="Arial" panose="020B0604020202020204" pitchFamily="34" charset="0"/>
                <a:cs typeface="Arial" panose="020B0604020202020204" pitchFamily="34" charset="0"/>
              </a:rPr>
              <a:t>Aux bESoInS éducA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2147483647" y="2087578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700" b="0" i="0" u="none" strike="noStrike" cap="none" normalizeH="0" baseline="0">
                <a:ln>
                  <a:noFill/>
                </a:ln>
                <a:solidFill>
                  <a:schemeClr val="tx1"/>
                </a:solidFill>
                <a:effectLst/>
                <a:latin typeface="Arial" panose="020B0604020202020204" pitchFamily="34" charset="0"/>
                <a:cs typeface="Arial" panose="020B0604020202020204" pitchFamily="34" charset="0"/>
              </a:rPr>
              <a:t>tIfS PAR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147483647" y="2087578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700" b="0" i="0" u="none" strike="noStrike" cap="none" normalizeH="0" baseline="0">
                <a:ln>
                  <a:noFill/>
                </a:ln>
                <a:solidFill>
                  <a:schemeClr val="tx1"/>
                </a:solidFill>
                <a:effectLst/>
                <a:latin typeface="Arial" panose="020B0604020202020204" pitchFamily="34" charset="0"/>
                <a:cs typeface="Arial" panose="020B0604020202020204" pitchFamily="34" charset="0"/>
              </a:rPr>
              <a:t>tIcuLIERS dES éLèvES :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 name="Rectangle 14"/>
          <p:cNvSpPr>
            <a:spLocks noChangeArrowheads="1"/>
          </p:cNvSpPr>
          <p:nvPr/>
        </p:nvSpPr>
        <p:spPr bwMode="auto">
          <a:xfrm>
            <a:off x="14758384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000" b="0" i="0" u="none" strike="noStrike" cap="none" normalizeH="0" baseline="0">
                <a:ln>
                  <a:noFill/>
                </a:ln>
                <a:solidFill>
                  <a:schemeClr val="tx1"/>
                </a:solidFill>
                <a:effectLst/>
                <a:latin typeface="Arial" panose="020B0604020202020204" pitchFamily="34" charset="0"/>
                <a:cs typeface="Arial" panose="020B0604020202020204" pitchFamily="34" charset="0"/>
              </a:rPr>
              <a:t>quel plan pour qui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210834288" y="1195997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chemeClr val="tx1"/>
                </a:solidFill>
                <a:effectLst/>
                <a:latin typeface="Arial" panose="020B0604020202020204" pitchFamily="34" charset="0"/>
                <a:cs typeface="Arial" panose="020B0604020202020204" pitchFamily="34" charset="0"/>
              </a:rPr>
              <a:t>RépondRe aux besoins éducatifs paR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2147483647" y="1195997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chemeClr val="tx1"/>
                </a:solidFill>
                <a:effectLst/>
                <a:latin typeface="Arial" panose="020B0604020202020204" pitchFamily="34" charset="0"/>
                <a:cs typeface="Arial" panose="020B0604020202020204" pitchFamily="34" charset="0"/>
              </a:rPr>
              <a:t>ticulieRs des élèves : quel plan pour qui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QUEL PLAN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QUI SOLLICITER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2" name="Rectangle 1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a:ln>
                  <a:noFill/>
                </a:ln>
                <a:solidFill>
                  <a:schemeClr val="tx1"/>
                </a:solidFill>
                <a:effectLst/>
                <a:latin typeface="Arial" panose="020B0604020202020204" pitchFamily="34" charset="0"/>
                <a:cs typeface="Arial" panose="020B0604020202020204" pitchFamily="34" charset="0"/>
              </a:rPr>
              <a:t>POUR QUI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 name="Rectangle 2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4" name="Rectangle 2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5" name="Rectangle 22"/>
          <p:cNvSpPr>
            <a:spLocks noChangeArrowheads="1"/>
          </p:cNvSpPr>
          <p:nvPr/>
        </p:nvSpPr>
        <p:spPr bwMode="auto">
          <a:xfrm>
            <a:off x="4928743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6" name="Rectangle 2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7" name="Rectangle 2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8" name="Rectangle 2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 name="Rectangle 2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 name="Rectangle 27"/>
          <p:cNvSpPr>
            <a:spLocks noChangeArrowheads="1"/>
          </p:cNvSpPr>
          <p:nvPr/>
        </p:nvSpPr>
        <p:spPr bwMode="auto">
          <a:xfrm>
            <a:off x="53067267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 name="Rectangle 2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2" name="Rectangle 29"/>
          <p:cNvSpPr>
            <a:spLocks noChangeArrowheads="1"/>
          </p:cNvSpPr>
          <p:nvPr/>
        </p:nvSpPr>
        <p:spPr bwMode="auto">
          <a:xfrm>
            <a:off x="2147483647" y="754781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3" name="Rectangle 3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4" name="Rectangle 3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5" name="Rectangle 3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6" name="Rectangle 3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7" name="Rectangle 3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8" name="Rectangle 3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9" name="Rectangle 3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0" name="Rectangle 3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 name="Rectangle 3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2" name="Rectangle 3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3" name="Rectangle 4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4" name="Rectangle 41"/>
          <p:cNvSpPr>
            <a:spLocks noChangeArrowheads="1"/>
          </p:cNvSpPr>
          <p:nvPr/>
        </p:nvSpPr>
        <p:spPr bwMode="auto">
          <a:xfrm>
            <a:off x="52049838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b</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5" name="Rectangle 4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6" name="Rectangle 4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7" name="Rectangle 4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8" name="Rectangle 45"/>
          <p:cNvSpPr>
            <a:spLocks noChangeArrowheads="1"/>
          </p:cNvSpPr>
          <p:nvPr/>
        </p:nvSpPr>
        <p:spPr bwMode="auto">
          <a:xfrm>
            <a:off x="2147483647" y="538791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9" name="Rectangle 46"/>
          <p:cNvSpPr>
            <a:spLocks noChangeArrowheads="1"/>
          </p:cNvSpPr>
          <p:nvPr/>
        </p:nvSpPr>
        <p:spPr bwMode="auto">
          <a:xfrm>
            <a:off x="5433568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0" name="Rectangle 4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 name="Rectangle 4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2" name="Rectangle 4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3" name="Rectangle 50"/>
          <p:cNvSpPr>
            <a:spLocks noChangeArrowheads="1"/>
          </p:cNvSpPr>
          <p:nvPr/>
        </p:nvSpPr>
        <p:spPr bwMode="auto">
          <a:xfrm>
            <a:off x="56615171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4" name="Rectangle 5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5" name="Rectangle 5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6" name="Rectangle 5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7" name="Rectangle 5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8" name="Rectangle 5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9" name="Rectangle 5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h</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0" name="Rectangle 5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1" name="Rectangle 5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2" name="Rectangle 5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3" name="Rectangle 60"/>
          <p:cNvSpPr>
            <a:spLocks noChangeArrowheads="1"/>
          </p:cNvSpPr>
          <p:nvPr/>
        </p:nvSpPr>
        <p:spPr bwMode="auto">
          <a:xfrm>
            <a:off x="55754746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4" name="Rectangle 6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5" name="Rectangle 6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6" name="Rectangle 6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7" name="Rectangle 64"/>
          <p:cNvSpPr>
            <a:spLocks noChangeArrowheads="1"/>
          </p:cNvSpPr>
          <p:nvPr/>
        </p:nvSpPr>
        <p:spPr bwMode="auto">
          <a:xfrm>
            <a:off x="28162091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8" name="Rectangle 6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9" name="Rectangle 6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0" name="Rectangle 6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h</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1" name="Rectangle 6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2" name="Rectangle 6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3" name="Rectangle 7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4" name="Rectangle 7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5" name="Rectangle 7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6" name="Rectangle 7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7" name="Rectangle 7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8" name="Rectangle 7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9" name="Rectangle 7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h</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0" name="Rectangle 7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1" name="Rectangle 7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2" name="Rectangle 7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3" name="Rectangle 8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4" name="Rectangle 81"/>
          <p:cNvSpPr>
            <a:spLocks noChangeArrowheads="1"/>
          </p:cNvSpPr>
          <p:nvPr/>
        </p:nvSpPr>
        <p:spPr bwMode="auto">
          <a:xfrm>
            <a:off x="37358796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q</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5" name="Rectangle 8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6" name="Rectangle 8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7" name="Rectangle 8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8" name="Rectangle 8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9" name="Rectangle 8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0" name="Rectangle 87"/>
          <p:cNvSpPr>
            <a:spLocks noChangeArrowheads="1"/>
          </p:cNvSpPr>
          <p:nvPr/>
        </p:nvSpPr>
        <p:spPr bwMode="auto">
          <a:xfrm>
            <a:off x="2147483647" y="647474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1" name="Rectangle 8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2" name="Rectangle 8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3" name="Rectangle 9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é</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4" name="Rectangle 9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5" name="Rectangle 9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6" name="Rectangle 9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7" name="Rectangle 9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8" name="Rectangle 9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9" name="Rectangle 96"/>
          <p:cNvSpPr>
            <a:spLocks noChangeArrowheads="1"/>
          </p:cNvSpPr>
          <p:nvPr/>
        </p:nvSpPr>
        <p:spPr bwMode="auto">
          <a:xfrm>
            <a:off x="3325844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0" name="Rectangle 9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1" name="Rectangle 9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2" name="Rectangle 9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3" name="Rectangle 10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4" name="Rectangle 10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5" name="Rectangle 10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6" name="Rectangle 10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7" name="Rectangle 10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8" name="Rectangle 10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09" name="Rectangle 10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0" name="Rectangle 10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1" name="Rectangle 108"/>
          <p:cNvSpPr>
            <a:spLocks noChangeArrowheads="1"/>
          </p:cNvSpPr>
          <p:nvPr/>
        </p:nvSpPr>
        <p:spPr bwMode="auto">
          <a:xfrm>
            <a:off x="4283710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2" name="Rectangle 109"/>
          <p:cNvSpPr>
            <a:spLocks noChangeArrowheads="1"/>
          </p:cNvSpPr>
          <p:nvPr/>
        </p:nvSpPr>
        <p:spPr bwMode="auto">
          <a:xfrm>
            <a:off x="33200498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3" name="Rectangle 11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4" name="Rectangle 11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5" name="Rectangle 11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6" name="Rectangle 11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7" name="Rectangle 114"/>
          <p:cNvSpPr>
            <a:spLocks noChangeArrowheads="1"/>
          </p:cNvSpPr>
          <p:nvPr/>
        </p:nvSpPr>
        <p:spPr bwMode="auto">
          <a:xfrm>
            <a:off x="2147483647" y="576795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8" name="Rectangle 115"/>
          <p:cNvSpPr>
            <a:spLocks noChangeArrowheads="1"/>
          </p:cNvSpPr>
          <p:nvPr/>
        </p:nvSpPr>
        <p:spPr bwMode="auto">
          <a:xfrm>
            <a:off x="36464398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9" name="Rectangle 11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0" name="Rectangle 117"/>
          <p:cNvSpPr>
            <a:spLocks noChangeArrowheads="1"/>
          </p:cNvSpPr>
          <p:nvPr/>
        </p:nvSpPr>
        <p:spPr bwMode="auto">
          <a:xfrm>
            <a:off x="3777742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1" name="Rectangle 11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2" name="Rectangle 11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3" name="Rectangle 12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4" name="Rectangle 12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5" name="Rectangle 12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6" name="Rectangle 12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7" name="Rectangle 12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8" name="Rectangle 12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9" name="Rectangle 12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0" name="Rectangle 12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1" name="Rectangle 128"/>
          <p:cNvSpPr>
            <a:spLocks noChangeArrowheads="1"/>
          </p:cNvSpPr>
          <p:nvPr/>
        </p:nvSpPr>
        <p:spPr bwMode="auto">
          <a:xfrm>
            <a:off x="2147483647" y="7468885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2" name="Rectangle 12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3" name="Rectangle 13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4" name="Rectangle 13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5" name="Rectangle 13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6" name="Rectangle 133"/>
          <p:cNvSpPr>
            <a:spLocks noChangeArrowheads="1"/>
          </p:cNvSpPr>
          <p:nvPr/>
        </p:nvSpPr>
        <p:spPr bwMode="auto">
          <a:xfrm>
            <a:off x="35428237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7" name="Rectangle 13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8" name="Rectangle 13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9" name="Rectangle 13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0" name="Rectangle 137"/>
          <p:cNvSpPr>
            <a:spLocks noChangeArrowheads="1"/>
          </p:cNvSpPr>
          <p:nvPr/>
        </p:nvSpPr>
        <p:spPr bwMode="auto">
          <a:xfrm>
            <a:off x="385681538" y="797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é</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1" name="Rectangle 13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2" name="Rectangle 13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3" name="Rectangle 14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4" name="Rectangle 14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5" name="Rectangle 14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6" name="Rectangle 14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7" name="Rectangle 14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8" name="Rectangle 14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49" name="Rectangle 14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0" name="Rectangle 14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1" name="Rectangle 14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2" name="Rectangle 14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3" name="Rectangle 150"/>
          <p:cNvSpPr>
            <a:spLocks noChangeArrowheads="1"/>
          </p:cNvSpPr>
          <p:nvPr/>
        </p:nvSpPr>
        <p:spPr bwMode="auto">
          <a:xfrm>
            <a:off x="36175315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4" name="Rectangle 15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5" name="Rectangle 15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6" name="Rectangle 15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7" name="Rectangle 154"/>
          <p:cNvSpPr>
            <a:spLocks noChangeArrowheads="1"/>
          </p:cNvSpPr>
          <p:nvPr/>
        </p:nvSpPr>
        <p:spPr bwMode="auto">
          <a:xfrm>
            <a:off x="38672611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8" name="Rectangle 15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59" name="Rectangle 156"/>
          <p:cNvSpPr>
            <a:spLocks noChangeArrowheads="1"/>
          </p:cNvSpPr>
          <p:nvPr/>
        </p:nvSpPr>
        <p:spPr bwMode="auto">
          <a:xfrm>
            <a:off x="2147483647" y="6890051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0" name="Rectangle 15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î</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1" name="Rectangle 15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2" name="Rectangle 15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3" name="Rectangle 16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4" name="Rectangle 16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5" name="Rectangle 16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6" name="Rectangle 163"/>
          <p:cNvSpPr>
            <a:spLocks noChangeArrowheads="1"/>
          </p:cNvSpPr>
          <p:nvPr/>
        </p:nvSpPr>
        <p:spPr bwMode="auto">
          <a:xfrm>
            <a:off x="3638137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7" name="Rectangle 16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8" name="Rectangle 165"/>
          <p:cNvSpPr>
            <a:spLocks noChangeArrowheads="1"/>
          </p:cNvSpPr>
          <p:nvPr/>
        </p:nvSpPr>
        <p:spPr bwMode="auto">
          <a:xfrm>
            <a:off x="2147483647" y="743003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69" name="Rectangle 16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0" name="Rectangle 16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f</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1" name="Rectangle 16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f</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2" name="Rectangle 16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3" name="Rectangle 17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4" name="Rectangle 17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5" name="Rectangle 17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6" name="Rectangle 17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7" name="Rectangle 17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8" name="Rectangle 175"/>
          <p:cNvSpPr>
            <a:spLocks noChangeArrowheads="1"/>
          </p:cNvSpPr>
          <p:nvPr/>
        </p:nvSpPr>
        <p:spPr bwMode="auto">
          <a:xfrm>
            <a:off x="5617337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79" name="Rectangle 17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0" name="Rectangle 17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f</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1" name="Rectangle 17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2" name="Rectangle 179"/>
          <p:cNvSpPr>
            <a:spLocks noChangeArrowheads="1"/>
          </p:cNvSpPr>
          <p:nvPr/>
        </p:nvSpPr>
        <p:spPr bwMode="auto">
          <a:xfrm>
            <a:off x="59145487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3" name="Rectangle 180"/>
          <p:cNvSpPr>
            <a:spLocks noChangeArrowheads="1"/>
          </p:cNvSpPr>
          <p:nvPr/>
        </p:nvSpPr>
        <p:spPr bwMode="auto">
          <a:xfrm>
            <a:off x="60389611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4" name="Rectangle 18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5" name="Rectangle 18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6" name="Rectangle 18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7" name="Rectangle 18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8" name="Rectangle 18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9" name="Rectangle 186"/>
          <p:cNvSpPr>
            <a:spLocks noChangeArrowheads="1"/>
          </p:cNvSpPr>
          <p:nvPr/>
        </p:nvSpPr>
        <p:spPr bwMode="auto">
          <a:xfrm>
            <a:off x="2147483647" y="4872751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0" name="Rectangle 18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1" name="Rectangle 18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2" name="Rectangle 18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3" name="Rectangle 19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4" name="Rectangle 19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5" name="Rectangle 19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6" name="Rectangle 19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7" name="Rectangle 19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8" name="Rectangle 19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H</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9" name="Rectangle 19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0" name="Rectangle 19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v</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1" name="Rectangle 19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2" name="Rectangle 19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3" name="Rectangle 20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4" name="Rectangle 201"/>
          <p:cNvSpPr>
            <a:spLocks noChangeArrowheads="1"/>
          </p:cNvSpPr>
          <p:nvPr/>
        </p:nvSpPr>
        <p:spPr bwMode="auto">
          <a:xfrm>
            <a:off x="5924550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5" name="Rectangle 20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6" name="Rectangle 20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7" name="Rectangle 20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8" name="Rectangle 20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9" name="Rectangle 206"/>
          <p:cNvSpPr>
            <a:spLocks noChangeArrowheads="1"/>
          </p:cNvSpPr>
          <p:nvPr/>
        </p:nvSpPr>
        <p:spPr bwMode="auto">
          <a:xfrm>
            <a:off x="62382717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é</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0" name="Rectangle 20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v</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1" name="Rectangle 20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2" name="Rectangle 20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3" name="Rectangle 210"/>
          <p:cNvSpPr>
            <a:spLocks noChangeArrowheads="1"/>
          </p:cNvSpPr>
          <p:nvPr/>
        </p:nvSpPr>
        <p:spPr bwMode="auto">
          <a:xfrm>
            <a:off x="646577638" y="532603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4" name="Rectangle 21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5" name="Rectangle 21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6" name="Rectangle 21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7" name="Rectangle 21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8" name="Rectangle 21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9" name="Rectangle 21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20" name="Rectangle 21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21" name="Rectangle 21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22" name="Rectangle 219"/>
          <p:cNvSpPr>
            <a:spLocks noChangeArrowheads="1"/>
          </p:cNvSpPr>
          <p:nvPr/>
        </p:nvSpPr>
        <p:spPr bwMode="auto">
          <a:xfrm>
            <a:off x="5490416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23" name="Rectangle 220"/>
          <p:cNvSpPr>
            <a:spLocks noChangeArrowheads="1"/>
          </p:cNvSpPr>
          <p:nvPr/>
        </p:nvSpPr>
        <p:spPr bwMode="auto">
          <a:xfrm>
            <a:off x="55328978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24" name="Rectangle 22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25" name="Rectangle 22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26" name="Rectangle 22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27" name="Rectangle 22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28" name="Rectangle 22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29" name="Rectangle 22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0" name="Rectangle 22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1" name="Rectangle 22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2" name="Rectangle 22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3" name="Rectangle 23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4" name="Rectangle 23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é</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5" name="Rectangle 23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f</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6" name="Rectangle 23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é</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7" name="Rectangle 23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8" name="Rectangle 23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9" name="Rectangle 236"/>
          <p:cNvSpPr>
            <a:spLocks noChangeArrowheads="1"/>
          </p:cNvSpPr>
          <p:nvPr/>
        </p:nvSpPr>
        <p:spPr bwMode="auto">
          <a:xfrm>
            <a:off x="64639031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40" name="Rectangle 23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41" name="Rectangle 23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42" name="Rectangle 23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43" name="Rectangle 24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44" name="Rectangle 24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45" name="Rectangle 242"/>
          <p:cNvSpPr>
            <a:spLocks noChangeArrowheads="1"/>
          </p:cNvSpPr>
          <p:nvPr/>
        </p:nvSpPr>
        <p:spPr bwMode="auto">
          <a:xfrm>
            <a:off x="2147483647" y="779811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46" name="Rectangle 24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47" name="Rectangle 244"/>
          <p:cNvSpPr>
            <a:spLocks noChangeArrowheads="1"/>
          </p:cNvSpPr>
          <p:nvPr/>
        </p:nvSpPr>
        <p:spPr bwMode="auto">
          <a:xfrm>
            <a:off x="2147483647" y="790938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48" name="Rectangle 24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49" name="Rectangle 24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50" name="Rectangle 247"/>
          <p:cNvSpPr>
            <a:spLocks noChangeArrowheads="1"/>
          </p:cNvSpPr>
          <p:nvPr/>
        </p:nvSpPr>
        <p:spPr bwMode="auto">
          <a:xfrm>
            <a:off x="26957178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51" name="Rectangle 248"/>
          <p:cNvSpPr>
            <a:spLocks noChangeArrowheads="1"/>
          </p:cNvSpPr>
          <p:nvPr/>
        </p:nvSpPr>
        <p:spPr bwMode="auto">
          <a:xfrm>
            <a:off x="2730341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52" name="Rectangle 24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53" name="Rectangle 25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54" name="Rectangle 25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55" name="Rectangle 252"/>
          <p:cNvSpPr>
            <a:spLocks noChangeArrowheads="1"/>
          </p:cNvSpPr>
          <p:nvPr/>
        </p:nvSpPr>
        <p:spPr bwMode="auto">
          <a:xfrm>
            <a:off x="300150213" y="840070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56" name="Rectangle 25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57" name="Rectangle 25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58" name="Rectangle 25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é</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59" name="Rectangle 256"/>
          <p:cNvSpPr>
            <a:spLocks noChangeArrowheads="1"/>
          </p:cNvSpPr>
          <p:nvPr/>
        </p:nvSpPr>
        <p:spPr bwMode="auto">
          <a:xfrm>
            <a:off x="3244977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60" name="Rectangle 25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61" name="Rectangle 25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62" name="Rectangle 25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63" name="Rectangle 260"/>
          <p:cNvSpPr>
            <a:spLocks noChangeArrowheads="1"/>
          </p:cNvSpPr>
          <p:nvPr/>
        </p:nvSpPr>
        <p:spPr bwMode="auto">
          <a:xfrm>
            <a:off x="2529078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64" name="Rectangle 26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65" name="Rectangle 26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66" name="Rectangle 263"/>
          <p:cNvSpPr>
            <a:spLocks noChangeArrowheads="1"/>
          </p:cNvSpPr>
          <p:nvPr/>
        </p:nvSpPr>
        <p:spPr bwMode="auto">
          <a:xfrm>
            <a:off x="2147483647" y="7580677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h</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67" name="Rectangle 26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68" name="Rectangle 26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f</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69" name="Rectangle 26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70" name="Rectangle 26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71" name="Rectangle 26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é</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72" name="Rectangle 26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73" name="Rectangle 27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74" name="Rectangle 271"/>
          <p:cNvSpPr>
            <a:spLocks noChangeArrowheads="1"/>
          </p:cNvSpPr>
          <p:nvPr/>
        </p:nvSpPr>
        <p:spPr bwMode="auto">
          <a:xfrm>
            <a:off x="2147483647" y="808923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b</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75" name="Rectangle 272"/>
          <p:cNvSpPr>
            <a:spLocks noChangeArrowheads="1"/>
          </p:cNvSpPr>
          <p:nvPr/>
        </p:nvSpPr>
        <p:spPr bwMode="auto">
          <a:xfrm>
            <a:off x="30583505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76" name="Rectangle 27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77" name="Rectangle 27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78" name="Rectangle 27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79" name="Rectangle 27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80" name="Rectangle 27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81" name="Rectangle 27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82" name="Rectangle 27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83" name="Rectangle 28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84" name="Rectangle 281"/>
          <p:cNvSpPr>
            <a:spLocks noChangeArrowheads="1"/>
          </p:cNvSpPr>
          <p:nvPr/>
        </p:nvSpPr>
        <p:spPr bwMode="auto">
          <a:xfrm>
            <a:off x="2033858963" y="541986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85" name="Rectangle 282"/>
          <p:cNvSpPr>
            <a:spLocks noChangeArrowheads="1"/>
          </p:cNvSpPr>
          <p:nvPr/>
        </p:nvSpPr>
        <p:spPr bwMode="auto">
          <a:xfrm>
            <a:off x="205802071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86" name="Rectangle 283"/>
          <p:cNvSpPr>
            <a:spLocks noChangeArrowheads="1"/>
          </p:cNvSpPr>
          <p:nvPr/>
        </p:nvSpPr>
        <p:spPr bwMode="auto">
          <a:xfrm>
            <a:off x="212795961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87" name="Rectangle 284"/>
          <p:cNvSpPr>
            <a:spLocks noChangeArrowheads="1"/>
          </p:cNvSpPr>
          <p:nvPr/>
        </p:nvSpPr>
        <p:spPr bwMode="auto">
          <a:xfrm>
            <a:off x="2147483647" y="512519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é</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88" name="Rectangle 28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89" name="Rectangle 286"/>
          <p:cNvSpPr>
            <a:spLocks noChangeArrowheads="1"/>
          </p:cNvSpPr>
          <p:nvPr/>
        </p:nvSpPr>
        <p:spPr bwMode="auto">
          <a:xfrm>
            <a:off x="2147483647" y="49710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0" name="Rectangle 287"/>
          <p:cNvSpPr>
            <a:spLocks noChangeArrowheads="1"/>
          </p:cNvSpPr>
          <p:nvPr/>
        </p:nvSpPr>
        <p:spPr bwMode="auto">
          <a:xfrm>
            <a:off x="2393410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1" name="Rectangle 288"/>
          <p:cNvSpPr>
            <a:spLocks noChangeArrowheads="1"/>
          </p:cNvSpPr>
          <p:nvPr/>
        </p:nvSpPr>
        <p:spPr bwMode="auto">
          <a:xfrm>
            <a:off x="2147483647" y="483587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2" name="Rectangle 28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3" name="Rectangle 290"/>
          <p:cNvSpPr>
            <a:spLocks noChangeArrowheads="1"/>
          </p:cNvSpPr>
          <p:nvPr/>
        </p:nvSpPr>
        <p:spPr bwMode="auto">
          <a:xfrm>
            <a:off x="2586831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4" name="Rectangle 29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5" name="Rectangle 29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6" name="Rectangle 29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7" name="Rectangle 29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8" name="Rectangle 29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99" name="Rectangle 296"/>
          <p:cNvSpPr>
            <a:spLocks noChangeArrowheads="1"/>
          </p:cNvSpPr>
          <p:nvPr/>
        </p:nvSpPr>
        <p:spPr bwMode="auto">
          <a:xfrm>
            <a:off x="2953131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0" name="Rectangle 29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1" name="Rectangle 298"/>
          <p:cNvSpPr>
            <a:spLocks noChangeArrowheads="1"/>
          </p:cNvSpPr>
          <p:nvPr/>
        </p:nvSpPr>
        <p:spPr bwMode="auto">
          <a:xfrm>
            <a:off x="212621018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2" name="Rectangle 29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3" name="Rectangle 30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4" name="Rectangle 301"/>
          <p:cNvSpPr>
            <a:spLocks noChangeArrowheads="1"/>
          </p:cNvSpPr>
          <p:nvPr/>
        </p:nvSpPr>
        <p:spPr bwMode="auto">
          <a:xfrm>
            <a:off x="2147483647" y="547550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5" name="Rectangle 30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6" name="Rectangle 30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h</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7" name="Rectangle 30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8" name="Rectangle 30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f</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09" name="Rectangle 30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0" name="Rectangle 30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1" name="Rectangle 30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é</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2" name="Rectangle 30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3" name="Rectangle 31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4" name="Rectangle 31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b</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5" name="Rectangle 31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6" name="Rectangle 31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7" name="Rectangle 31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8" name="Rectangle 31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19" name="Rectangle 316"/>
          <p:cNvSpPr>
            <a:spLocks noChangeArrowheads="1"/>
          </p:cNvSpPr>
          <p:nvPr/>
        </p:nvSpPr>
        <p:spPr bwMode="auto">
          <a:xfrm>
            <a:off x="31457265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20" name="Rectangle 31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21" name="Rectangle 31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22" name="Rectangle 31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23" name="Rectangle 32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24" name="Rectangle 32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25" name="Rectangle 32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26" name="Rectangle 32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27" name="Rectangle 32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28" name="Rectangle 32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29" name="Rectangle 32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30" name="Rectangle 32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31" name="Rectangle 32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32" name="Rectangle 32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33" name="Rectangle 33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34" name="Rectangle 33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35" name="Rectangle 33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36" name="Rectangle 33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37" name="Rectangle 33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38" name="Rectangle 33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39" name="Rectangle 33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40" name="Rectangle 337"/>
          <p:cNvSpPr>
            <a:spLocks noChangeArrowheads="1"/>
          </p:cNvSpPr>
          <p:nvPr/>
        </p:nvSpPr>
        <p:spPr bwMode="auto">
          <a:xfrm>
            <a:off x="325596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41" name="Rectangle 33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é</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42" name="Rectangle 33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43" name="Rectangle 34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44" name="Rectangle 34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45" name="Rectangle 34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46" name="Rectangle 34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47" name="Rectangle 34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48" name="Rectangle 345"/>
          <p:cNvSpPr>
            <a:spLocks noChangeArrowheads="1"/>
          </p:cNvSpPr>
          <p:nvPr/>
        </p:nvSpPr>
        <p:spPr bwMode="auto">
          <a:xfrm>
            <a:off x="5340985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49" name="Rectangle 34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J</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50" name="Rectangle 34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51" name="Rectangle 34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52" name="Rectangle 34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53" name="Rectangle 35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54" name="Rectangle 35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55" name="Rectangle 35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56" name="Rectangle 35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57" name="Rectangle 35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58" name="Rectangle 35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59" name="Rectangle 35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60" name="Rectangle 35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61" name="Rectangle 35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62" name="Rectangle 359"/>
          <p:cNvSpPr>
            <a:spLocks noChangeArrowheads="1"/>
          </p:cNvSpPr>
          <p:nvPr/>
        </p:nvSpPr>
        <p:spPr bwMode="auto">
          <a:xfrm>
            <a:off x="2147483647" y="4378499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63" name="Rectangle 36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É</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64" name="Rectangle 361"/>
          <p:cNvSpPr>
            <a:spLocks noChangeArrowheads="1"/>
          </p:cNvSpPr>
          <p:nvPr/>
        </p:nvSpPr>
        <p:spPr bwMode="auto">
          <a:xfrm>
            <a:off x="2147483647" y="455761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65" name="Rectangle 36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66" name="Rectangle 36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67" name="Rectangle 36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68" name="Rectangle 36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69" name="Rectangle 36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70" name="Rectangle 36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71" name="Rectangle 36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72" name="Rectangle 36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73" name="Rectangle 370"/>
          <p:cNvSpPr>
            <a:spLocks noChangeArrowheads="1"/>
          </p:cNvSpPr>
          <p:nvPr/>
        </p:nvSpPr>
        <p:spPr bwMode="auto">
          <a:xfrm>
            <a:off x="7331710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74" name="Rectangle 371"/>
          <p:cNvSpPr>
            <a:spLocks noChangeArrowheads="1"/>
          </p:cNvSpPr>
          <p:nvPr/>
        </p:nvSpPr>
        <p:spPr bwMode="auto">
          <a:xfrm>
            <a:off x="2147483647" y="546657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75" name="Rectangle 37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76" name="Rectangle 37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77" name="Rectangle 37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78" name="Rectangle 37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79" name="Rectangle 37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80" name="Rectangle 37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81" name="Rectangle 37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82" name="Rectangle 37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83" name="Rectangle 38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84" name="Rectangle 38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85" name="Rectangle 382"/>
          <p:cNvSpPr>
            <a:spLocks noChangeArrowheads="1"/>
          </p:cNvSpPr>
          <p:nvPr/>
        </p:nvSpPr>
        <p:spPr bwMode="auto">
          <a:xfrm>
            <a:off x="137998041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86" name="Rectangle 383"/>
          <p:cNvSpPr>
            <a:spLocks noChangeArrowheads="1"/>
          </p:cNvSpPr>
          <p:nvPr/>
        </p:nvSpPr>
        <p:spPr bwMode="auto">
          <a:xfrm>
            <a:off x="1412039975" y="569366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87" name="Rectangle 384"/>
          <p:cNvSpPr>
            <a:spLocks noChangeArrowheads="1"/>
          </p:cNvSpPr>
          <p:nvPr/>
        </p:nvSpPr>
        <p:spPr bwMode="auto">
          <a:xfrm>
            <a:off x="14489557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88" name="Rectangle 385"/>
          <p:cNvSpPr>
            <a:spLocks noChangeArrowheads="1"/>
          </p:cNvSpPr>
          <p:nvPr/>
        </p:nvSpPr>
        <p:spPr bwMode="auto">
          <a:xfrm>
            <a:off x="148904007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J</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89" name="Rectangle 386"/>
          <p:cNvSpPr>
            <a:spLocks noChangeArrowheads="1"/>
          </p:cNvSpPr>
          <p:nvPr/>
        </p:nvSpPr>
        <p:spPr bwMode="auto">
          <a:xfrm>
            <a:off x="1522706188" y="541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90" name="Rectangle 387"/>
          <p:cNvSpPr>
            <a:spLocks noChangeArrowheads="1"/>
          </p:cNvSpPr>
          <p:nvPr/>
        </p:nvSpPr>
        <p:spPr bwMode="auto">
          <a:xfrm>
            <a:off x="15625032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91" name="Rectangle 388"/>
          <p:cNvSpPr>
            <a:spLocks noChangeArrowheads="1"/>
          </p:cNvSpPr>
          <p:nvPr/>
        </p:nvSpPr>
        <p:spPr bwMode="auto">
          <a:xfrm>
            <a:off x="162230435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92" name="Rectangle 389"/>
          <p:cNvSpPr>
            <a:spLocks noChangeArrowheads="1"/>
          </p:cNvSpPr>
          <p:nvPr/>
        </p:nvSpPr>
        <p:spPr bwMode="auto">
          <a:xfrm>
            <a:off x="167440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93" name="Rectangle 390"/>
          <p:cNvSpPr>
            <a:spLocks noChangeArrowheads="1"/>
          </p:cNvSpPr>
          <p:nvPr/>
        </p:nvSpPr>
        <p:spPr bwMode="auto">
          <a:xfrm>
            <a:off x="1698918688" y="508233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94" name="Rectangle 391"/>
          <p:cNvSpPr>
            <a:spLocks noChangeArrowheads="1"/>
          </p:cNvSpPr>
          <p:nvPr/>
        </p:nvSpPr>
        <p:spPr bwMode="auto">
          <a:xfrm>
            <a:off x="17531937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95" name="Rectangle 392"/>
          <p:cNvSpPr>
            <a:spLocks noChangeArrowheads="1"/>
          </p:cNvSpPr>
          <p:nvPr/>
        </p:nvSpPr>
        <p:spPr bwMode="auto">
          <a:xfrm>
            <a:off x="1810735838" y="491026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96" name="Rectangle 393"/>
          <p:cNvSpPr>
            <a:spLocks noChangeArrowheads="1"/>
          </p:cNvSpPr>
          <p:nvPr/>
        </p:nvSpPr>
        <p:spPr bwMode="auto">
          <a:xfrm>
            <a:off x="187054331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97" name="Rectangle 394"/>
          <p:cNvSpPr>
            <a:spLocks noChangeArrowheads="1"/>
          </p:cNvSpPr>
          <p:nvPr/>
        </p:nvSpPr>
        <p:spPr bwMode="auto">
          <a:xfrm>
            <a:off x="19358864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98" name="Rectangle 395"/>
          <p:cNvSpPr>
            <a:spLocks noChangeArrowheads="1"/>
          </p:cNvSpPr>
          <p:nvPr/>
        </p:nvSpPr>
        <p:spPr bwMode="auto">
          <a:xfrm>
            <a:off x="19948017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99" name="Rectangle 396"/>
          <p:cNvSpPr>
            <a:spLocks noChangeArrowheads="1"/>
          </p:cNvSpPr>
          <p:nvPr/>
        </p:nvSpPr>
        <p:spPr bwMode="auto">
          <a:xfrm>
            <a:off x="20286472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00" name="Rectangle 397"/>
          <p:cNvSpPr>
            <a:spLocks noChangeArrowheads="1"/>
          </p:cNvSpPr>
          <p:nvPr/>
        </p:nvSpPr>
        <p:spPr bwMode="auto">
          <a:xfrm>
            <a:off x="212271927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01" name="Rectangle 39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02" name="Rectangle 39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03" name="Rectangle 40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04" name="Rectangle 40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V</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05" name="Rectangle 40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06" name="Rectangle 40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07" name="Rectangle 404"/>
          <p:cNvSpPr>
            <a:spLocks noChangeArrowheads="1"/>
          </p:cNvSpPr>
          <p:nvPr/>
        </p:nvSpPr>
        <p:spPr bwMode="auto">
          <a:xfrm>
            <a:off x="2562558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08" name="Rectangle 40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09" name="Rectangle 40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0" name="Rectangle 40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1" name="Rectangle 408"/>
          <p:cNvSpPr>
            <a:spLocks noChangeArrowheads="1"/>
          </p:cNvSpPr>
          <p:nvPr/>
        </p:nvSpPr>
        <p:spPr bwMode="auto">
          <a:xfrm>
            <a:off x="2147483647" y="395539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2" name="Rectangle 40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É</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3" name="Rectangle 41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4" name="Rectangle 41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5" name="Rectangle 41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6" name="Rectangle 41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7" name="Rectangle 41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8" name="Rectangle 415"/>
          <p:cNvSpPr>
            <a:spLocks noChangeArrowheads="1"/>
          </p:cNvSpPr>
          <p:nvPr/>
        </p:nvSpPr>
        <p:spPr bwMode="auto">
          <a:xfrm>
            <a:off x="156366368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19" name="Rectangle 416"/>
          <p:cNvSpPr>
            <a:spLocks noChangeArrowheads="1"/>
          </p:cNvSpPr>
          <p:nvPr/>
        </p:nvSpPr>
        <p:spPr bwMode="auto">
          <a:xfrm>
            <a:off x="1568275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20" name="Rectangle 417"/>
          <p:cNvSpPr>
            <a:spLocks noChangeArrowheads="1"/>
          </p:cNvSpPr>
          <p:nvPr/>
        </p:nvSpPr>
        <p:spPr bwMode="auto">
          <a:xfrm>
            <a:off x="15769812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21" name="Rectangle 418"/>
          <p:cNvSpPr>
            <a:spLocks noChangeArrowheads="1"/>
          </p:cNvSpPr>
          <p:nvPr/>
        </p:nvSpPr>
        <p:spPr bwMode="auto">
          <a:xfrm>
            <a:off x="158915100" y="704775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22" name="Rectangle 419"/>
          <p:cNvSpPr>
            <a:spLocks noChangeArrowheads="1"/>
          </p:cNvSpPr>
          <p:nvPr/>
        </p:nvSpPr>
        <p:spPr bwMode="auto">
          <a:xfrm>
            <a:off x="160474818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23" name="Rectangle 420"/>
          <p:cNvSpPr>
            <a:spLocks noChangeArrowheads="1"/>
          </p:cNvSpPr>
          <p:nvPr/>
        </p:nvSpPr>
        <p:spPr bwMode="auto">
          <a:xfrm>
            <a:off x="162383946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24" name="Rectangle 421"/>
          <p:cNvSpPr>
            <a:spLocks noChangeArrowheads="1"/>
          </p:cNvSpPr>
          <p:nvPr/>
        </p:nvSpPr>
        <p:spPr bwMode="auto">
          <a:xfrm>
            <a:off x="16456612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25" name="Rectangle 422"/>
          <p:cNvSpPr>
            <a:spLocks noChangeArrowheads="1"/>
          </p:cNvSpPr>
          <p:nvPr/>
        </p:nvSpPr>
        <p:spPr bwMode="auto">
          <a:xfrm>
            <a:off x="16823182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26" name="Rectangle 423"/>
          <p:cNvSpPr>
            <a:spLocks noChangeArrowheads="1"/>
          </p:cNvSpPr>
          <p:nvPr/>
        </p:nvSpPr>
        <p:spPr bwMode="auto">
          <a:xfrm>
            <a:off x="172635545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27" name="Rectangle 424"/>
          <p:cNvSpPr>
            <a:spLocks noChangeArrowheads="1"/>
          </p:cNvSpPr>
          <p:nvPr/>
        </p:nvSpPr>
        <p:spPr bwMode="auto">
          <a:xfrm>
            <a:off x="177014346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28" name="Rectangle 425"/>
          <p:cNvSpPr>
            <a:spLocks noChangeArrowheads="1"/>
          </p:cNvSpPr>
          <p:nvPr/>
        </p:nvSpPr>
        <p:spPr bwMode="auto">
          <a:xfrm>
            <a:off x="180438901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29" name="Rectangle 426"/>
          <p:cNvSpPr>
            <a:spLocks noChangeArrowheads="1"/>
          </p:cNvSpPr>
          <p:nvPr/>
        </p:nvSpPr>
        <p:spPr bwMode="auto">
          <a:xfrm>
            <a:off x="18349674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30" name="Rectangle 427"/>
          <p:cNvSpPr>
            <a:spLocks noChangeArrowheads="1"/>
          </p:cNvSpPr>
          <p:nvPr/>
        </p:nvSpPr>
        <p:spPr bwMode="auto">
          <a:xfrm>
            <a:off x="187950475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31" name="Rectangle 428"/>
          <p:cNvSpPr>
            <a:spLocks noChangeArrowheads="1"/>
          </p:cNvSpPr>
          <p:nvPr/>
        </p:nvSpPr>
        <p:spPr bwMode="auto">
          <a:xfrm>
            <a:off x="19204273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32" name="Rectangle 429"/>
          <p:cNvSpPr>
            <a:spLocks noChangeArrowheads="1"/>
          </p:cNvSpPr>
          <p:nvPr/>
        </p:nvSpPr>
        <p:spPr bwMode="auto">
          <a:xfrm>
            <a:off x="19690080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33" name="Rectangle 430"/>
          <p:cNvSpPr>
            <a:spLocks noChangeArrowheads="1"/>
          </p:cNvSpPr>
          <p:nvPr/>
        </p:nvSpPr>
        <p:spPr bwMode="auto">
          <a:xfrm>
            <a:off x="2023427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34" name="Rectangle 431"/>
          <p:cNvSpPr>
            <a:spLocks noChangeArrowheads="1"/>
          </p:cNvSpPr>
          <p:nvPr/>
        </p:nvSpPr>
        <p:spPr bwMode="auto">
          <a:xfrm>
            <a:off x="2079307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35" name="Rectangle 432"/>
          <p:cNvSpPr>
            <a:spLocks noChangeArrowheads="1"/>
          </p:cNvSpPr>
          <p:nvPr/>
        </p:nvSpPr>
        <p:spPr bwMode="auto">
          <a:xfrm>
            <a:off x="2138338688" y="839015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36" name="Rectangle 43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37" name="Rectangle 434"/>
          <p:cNvSpPr>
            <a:spLocks noChangeArrowheads="1"/>
          </p:cNvSpPr>
          <p:nvPr/>
        </p:nvSpPr>
        <p:spPr bwMode="auto">
          <a:xfrm>
            <a:off x="2147483647" y="848909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38" name="Rectangle 43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É</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39" name="Rectangle 43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40" name="Rectangle 43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41" name="Rectangle 43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42" name="Rectangle 43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É</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43" name="Rectangle 44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44" name="Rectangle 441"/>
          <p:cNvSpPr>
            <a:spLocks noChangeArrowheads="1"/>
          </p:cNvSpPr>
          <p:nvPr/>
        </p:nvSpPr>
        <p:spPr bwMode="auto">
          <a:xfrm>
            <a:off x="2147483647" y="898701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45" name="Rectangle 442"/>
          <p:cNvSpPr>
            <a:spLocks noChangeArrowheads="1"/>
          </p:cNvSpPr>
          <p:nvPr/>
        </p:nvSpPr>
        <p:spPr bwMode="auto">
          <a:xfrm>
            <a:off x="2147483647" y="90391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46" name="Rectangle 443"/>
          <p:cNvSpPr>
            <a:spLocks noChangeArrowheads="1"/>
          </p:cNvSpPr>
          <p:nvPr/>
        </p:nvSpPr>
        <p:spPr bwMode="auto">
          <a:xfrm>
            <a:off x="2147483647" y="9089088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47" name="Rectangle 444"/>
          <p:cNvSpPr>
            <a:spLocks noChangeArrowheads="1"/>
          </p:cNvSpPr>
          <p:nvPr/>
        </p:nvSpPr>
        <p:spPr bwMode="auto">
          <a:xfrm>
            <a:off x="2147483647" y="911596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48" name="Rectangle 445"/>
          <p:cNvSpPr>
            <a:spLocks noChangeArrowheads="1"/>
          </p:cNvSpPr>
          <p:nvPr/>
        </p:nvSpPr>
        <p:spPr bwMode="auto">
          <a:xfrm>
            <a:off x="2147483647" y="916266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49" name="Rectangle 446"/>
          <p:cNvSpPr>
            <a:spLocks noChangeArrowheads="1"/>
          </p:cNvSpPr>
          <p:nvPr/>
        </p:nvSpPr>
        <p:spPr bwMode="auto">
          <a:xfrm>
            <a:off x="2147483647" y="922462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É</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50" name="Rectangle 447"/>
          <p:cNvSpPr>
            <a:spLocks noChangeArrowheads="1"/>
          </p:cNvSpPr>
          <p:nvPr/>
        </p:nvSpPr>
        <p:spPr bwMode="auto">
          <a:xfrm>
            <a:off x="2147483647" y="9259554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51" name="Rectangle 448"/>
          <p:cNvSpPr>
            <a:spLocks noChangeArrowheads="1"/>
          </p:cNvSpPr>
          <p:nvPr/>
        </p:nvSpPr>
        <p:spPr bwMode="auto">
          <a:xfrm>
            <a:off x="2147483647" y="930392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52" name="Rectangle 449"/>
          <p:cNvSpPr>
            <a:spLocks noChangeArrowheads="1"/>
          </p:cNvSpPr>
          <p:nvPr/>
        </p:nvSpPr>
        <p:spPr bwMode="auto">
          <a:xfrm>
            <a:off x="2147483647" y="934500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53" name="Rectangle 450"/>
          <p:cNvSpPr>
            <a:spLocks noChangeArrowheads="1"/>
          </p:cNvSpPr>
          <p:nvPr/>
        </p:nvSpPr>
        <p:spPr bwMode="auto">
          <a:xfrm>
            <a:off x="2147483647" y="938296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54" name="Rectangle 451"/>
          <p:cNvSpPr>
            <a:spLocks noChangeArrowheads="1"/>
          </p:cNvSpPr>
          <p:nvPr/>
        </p:nvSpPr>
        <p:spPr bwMode="auto">
          <a:xfrm>
            <a:off x="352380550" y="941349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55" name="Rectangle 452"/>
          <p:cNvSpPr>
            <a:spLocks noChangeArrowheads="1"/>
          </p:cNvSpPr>
          <p:nvPr/>
        </p:nvSpPr>
        <p:spPr bwMode="auto">
          <a:xfrm>
            <a:off x="2147483647" y="944171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56" name="Rectangle 453"/>
          <p:cNvSpPr>
            <a:spLocks noChangeArrowheads="1"/>
          </p:cNvSpPr>
          <p:nvPr/>
        </p:nvSpPr>
        <p:spPr bwMode="auto">
          <a:xfrm>
            <a:off x="2147483647" y="9456277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V</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57" name="Rectangle 454"/>
          <p:cNvSpPr>
            <a:spLocks noChangeArrowheads="1"/>
          </p:cNvSpPr>
          <p:nvPr/>
        </p:nvSpPr>
        <p:spPr bwMode="auto">
          <a:xfrm>
            <a:off x="2147483647" y="948037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58" name="Rectangle 455"/>
          <p:cNvSpPr>
            <a:spLocks noChangeArrowheads="1"/>
          </p:cNvSpPr>
          <p:nvPr/>
        </p:nvSpPr>
        <p:spPr bwMode="auto">
          <a:xfrm>
            <a:off x="2147483647" y="9510029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59" name="Rectangle 456"/>
          <p:cNvSpPr>
            <a:spLocks noChangeArrowheads="1"/>
          </p:cNvSpPr>
          <p:nvPr/>
        </p:nvSpPr>
        <p:spPr bwMode="auto">
          <a:xfrm>
            <a:off x="2147483647" y="952306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60" name="Rectangle 457"/>
          <p:cNvSpPr>
            <a:spLocks noChangeArrowheads="1"/>
          </p:cNvSpPr>
          <p:nvPr/>
        </p:nvSpPr>
        <p:spPr bwMode="auto">
          <a:xfrm>
            <a:off x="2147483647" y="953904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61" name="Rectangle 458"/>
          <p:cNvSpPr>
            <a:spLocks noChangeArrowheads="1"/>
          </p:cNvSpPr>
          <p:nvPr/>
        </p:nvSpPr>
        <p:spPr bwMode="auto">
          <a:xfrm>
            <a:off x="2147483647" y="955252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62" name="Rectangle 459"/>
          <p:cNvSpPr>
            <a:spLocks noChangeArrowheads="1"/>
          </p:cNvSpPr>
          <p:nvPr/>
        </p:nvSpPr>
        <p:spPr bwMode="auto">
          <a:xfrm>
            <a:off x="2147483647" y="956452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63" name="Rectangle 460"/>
          <p:cNvSpPr>
            <a:spLocks noChangeArrowheads="1"/>
          </p:cNvSpPr>
          <p:nvPr/>
        </p:nvSpPr>
        <p:spPr bwMode="auto">
          <a:xfrm>
            <a:off x="2147483647" y="95713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64" name="Rectangle 461"/>
          <p:cNvSpPr>
            <a:spLocks noChangeArrowheads="1"/>
          </p:cNvSpPr>
          <p:nvPr/>
        </p:nvSpPr>
        <p:spPr bwMode="auto">
          <a:xfrm>
            <a:off x="2147483647" y="956298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65" name="Rectangle 462"/>
          <p:cNvSpPr>
            <a:spLocks noChangeArrowheads="1"/>
          </p:cNvSpPr>
          <p:nvPr/>
        </p:nvSpPr>
        <p:spPr bwMode="auto">
          <a:xfrm>
            <a:off x="2147483647" y="955074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66" name="Rectangle 463"/>
          <p:cNvSpPr>
            <a:spLocks noChangeArrowheads="1"/>
          </p:cNvSpPr>
          <p:nvPr/>
        </p:nvSpPr>
        <p:spPr bwMode="auto">
          <a:xfrm>
            <a:off x="48848963" y="953816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67" name="Rectangle 464"/>
          <p:cNvSpPr>
            <a:spLocks noChangeArrowheads="1"/>
          </p:cNvSpPr>
          <p:nvPr/>
        </p:nvSpPr>
        <p:spPr bwMode="auto">
          <a:xfrm>
            <a:off x="498908388" y="951798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68" name="Rectangle 465"/>
          <p:cNvSpPr>
            <a:spLocks noChangeArrowheads="1"/>
          </p:cNvSpPr>
          <p:nvPr/>
        </p:nvSpPr>
        <p:spPr bwMode="auto">
          <a:xfrm>
            <a:off x="2147483647" y="947993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69" name="Rectangle 466"/>
          <p:cNvSpPr>
            <a:spLocks noChangeArrowheads="1"/>
          </p:cNvSpPr>
          <p:nvPr/>
        </p:nvSpPr>
        <p:spPr bwMode="auto">
          <a:xfrm>
            <a:off x="2147483647" y="944948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70" name="Rectangle 467"/>
          <p:cNvSpPr>
            <a:spLocks noChangeArrowheads="1"/>
          </p:cNvSpPr>
          <p:nvPr/>
        </p:nvSpPr>
        <p:spPr bwMode="auto">
          <a:xfrm>
            <a:off x="2147483647" y="943322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71" name="Rectangle 468"/>
          <p:cNvSpPr>
            <a:spLocks noChangeArrowheads="1"/>
          </p:cNvSpPr>
          <p:nvPr/>
        </p:nvSpPr>
        <p:spPr bwMode="auto">
          <a:xfrm>
            <a:off x="2147483647" y="939868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72" name="Rectangle 469"/>
          <p:cNvSpPr>
            <a:spLocks noChangeArrowheads="1"/>
          </p:cNvSpPr>
          <p:nvPr/>
        </p:nvSpPr>
        <p:spPr bwMode="auto">
          <a:xfrm>
            <a:off x="2147483647" y="93596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73" name="Rectangle 470"/>
          <p:cNvSpPr>
            <a:spLocks noChangeArrowheads="1"/>
          </p:cNvSpPr>
          <p:nvPr/>
        </p:nvSpPr>
        <p:spPr bwMode="auto">
          <a:xfrm>
            <a:off x="2147483647" y="931705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74" name="Rectangle 471"/>
          <p:cNvSpPr>
            <a:spLocks noChangeArrowheads="1"/>
          </p:cNvSpPr>
          <p:nvPr/>
        </p:nvSpPr>
        <p:spPr bwMode="auto">
          <a:xfrm>
            <a:off x="2147483647" y="927160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75" name="Rectangle 472"/>
          <p:cNvSpPr>
            <a:spLocks noChangeArrowheads="1"/>
          </p:cNvSpPr>
          <p:nvPr/>
        </p:nvSpPr>
        <p:spPr bwMode="auto">
          <a:xfrm>
            <a:off x="2147483647" y="92024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76" name="Rectangle 473"/>
          <p:cNvSpPr>
            <a:spLocks noChangeArrowheads="1"/>
          </p:cNvSpPr>
          <p:nvPr/>
        </p:nvSpPr>
        <p:spPr bwMode="auto">
          <a:xfrm>
            <a:off x="2147483647" y="916016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77" name="Rectangle 474"/>
          <p:cNvSpPr>
            <a:spLocks noChangeArrowheads="1"/>
          </p:cNvSpPr>
          <p:nvPr/>
        </p:nvSpPr>
        <p:spPr bwMode="auto">
          <a:xfrm>
            <a:off x="2147483647" y="910409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G</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78" name="Rectangle 475"/>
          <p:cNvSpPr>
            <a:spLocks noChangeArrowheads="1"/>
          </p:cNvSpPr>
          <p:nvPr/>
        </p:nvSpPr>
        <p:spPr bwMode="auto">
          <a:xfrm>
            <a:off x="2147483647" y="904425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79" name="Rectangle 476"/>
          <p:cNvSpPr>
            <a:spLocks noChangeArrowheads="1"/>
          </p:cNvSpPr>
          <p:nvPr/>
        </p:nvSpPr>
        <p:spPr bwMode="auto">
          <a:xfrm>
            <a:off x="2147483647" y="898085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80" name="Rectangle 477"/>
          <p:cNvSpPr>
            <a:spLocks noChangeArrowheads="1"/>
          </p:cNvSpPr>
          <p:nvPr/>
        </p:nvSpPr>
        <p:spPr bwMode="auto">
          <a:xfrm>
            <a:off x="2147483647" y="893254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81" name="Rectangle 47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82" name="Rectangle 47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83" name="Rectangle 48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84" name="Rectangle 481"/>
          <p:cNvSpPr>
            <a:spLocks noChangeArrowheads="1"/>
          </p:cNvSpPr>
          <p:nvPr/>
        </p:nvSpPr>
        <p:spPr bwMode="auto">
          <a:xfrm>
            <a:off x="65700275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85" name="Rectangle 482"/>
          <p:cNvSpPr>
            <a:spLocks noChangeArrowheads="1"/>
          </p:cNvSpPr>
          <p:nvPr/>
        </p:nvSpPr>
        <p:spPr bwMode="auto">
          <a:xfrm>
            <a:off x="2147483647" y="852892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86" name="Rectangle 483"/>
          <p:cNvSpPr>
            <a:spLocks noChangeArrowheads="1"/>
          </p:cNvSpPr>
          <p:nvPr/>
        </p:nvSpPr>
        <p:spPr bwMode="auto">
          <a:xfrm>
            <a:off x="2147483647" y="846632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87" name="Rectangle 48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88" name="Rectangle 48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89" name="Rectangle 48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90" name="Rectangle 48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91" name="Rectangle 48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92" name="Rectangle 48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93" name="Rectangle 49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94" name="Rectangle 49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95" name="Rectangle 49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É</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96" name="Rectangle 49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97" name="Rectangle 494"/>
          <p:cNvSpPr>
            <a:spLocks noChangeArrowheads="1"/>
          </p:cNvSpPr>
          <p:nvPr/>
        </p:nvSpPr>
        <p:spPr bwMode="auto">
          <a:xfrm>
            <a:off x="2147483647" y="7533624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98" name="Rectangle 49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99" name="Rectangle 496"/>
          <p:cNvSpPr>
            <a:spLocks noChangeArrowheads="1"/>
          </p:cNvSpPr>
          <p:nvPr/>
        </p:nvSpPr>
        <p:spPr bwMode="auto">
          <a:xfrm>
            <a:off x="2147483647" y="7348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00" name="Rectangle 497"/>
          <p:cNvSpPr>
            <a:spLocks noChangeArrowheads="1"/>
          </p:cNvSpPr>
          <p:nvPr/>
        </p:nvSpPr>
        <p:spPr bwMode="auto">
          <a:xfrm>
            <a:off x="2147483647" y="72570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01" name="Rectangle 49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9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02" name="Rectangle 499"/>
          <p:cNvSpPr>
            <a:spLocks noChangeArrowheads="1"/>
          </p:cNvSpPr>
          <p:nvPr/>
        </p:nvSpPr>
        <p:spPr bwMode="auto">
          <a:xfrm>
            <a:off x="2147483647" y="8943355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03" name="Rectangle 500"/>
          <p:cNvSpPr>
            <a:spLocks noChangeArrowheads="1"/>
          </p:cNvSpPr>
          <p:nvPr/>
        </p:nvSpPr>
        <p:spPr bwMode="auto">
          <a:xfrm>
            <a:off x="2147483647" y="89136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04" name="Rectangle 50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à</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05" name="Rectangle 50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06" name="Rectangle 50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07" name="Rectangle 504"/>
          <p:cNvSpPr>
            <a:spLocks noChangeArrowheads="1"/>
          </p:cNvSpPr>
          <p:nvPr/>
        </p:nvSpPr>
        <p:spPr bwMode="auto">
          <a:xfrm>
            <a:off x="2147483647" y="872359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08" name="Rectangle 50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09" name="Rectangle 50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0" name="Rectangle 50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1" name="Rectangle 50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2" name="Rectangle 50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3" name="Rectangle 51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4" name="Rectangle 51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5" name="Rectangle 51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6" name="Rectangle 513"/>
          <p:cNvSpPr>
            <a:spLocks noChangeArrowheads="1"/>
          </p:cNvSpPr>
          <p:nvPr/>
        </p:nvSpPr>
        <p:spPr bwMode="auto">
          <a:xfrm>
            <a:off x="638313113" y="809967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7" name="Rectangle 51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8" name="Rectangle 51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f</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19" name="Rectangle 51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20" name="Rectangle 51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21" name="Rectangle 518"/>
          <p:cNvSpPr>
            <a:spLocks noChangeArrowheads="1"/>
          </p:cNvSpPr>
          <p:nvPr/>
        </p:nvSpPr>
        <p:spPr bwMode="auto">
          <a:xfrm>
            <a:off x="2147483647" y="771105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22" name="Rectangle 519"/>
          <p:cNvSpPr>
            <a:spLocks noChangeArrowheads="1"/>
          </p:cNvSpPr>
          <p:nvPr/>
        </p:nvSpPr>
        <p:spPr bwMode="auto">
          <a:xfrm>
            <a:off x="6638131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23" name="Rectangle 52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24" name="Rectangle 52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25" name="Rectangle 52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26" name="Rectangle 52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27" name="Rectangle 52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28" name="Rectangle 52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m</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29" name="Rectangle 52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30" name="Rectangle 52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î</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31" name="Rectangle 52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32" name="Rectangle 52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33" name="Rectangle 53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34" name="Rectangle 531"/>
          <p:cNvSpPr>
            <a:spLocks noChangeArrowheads="1"/>
          </p:cNvSpPr>
          <p:nvPr/>
        </p:nvSpPr>
        <p:spPr bwMode="auto">
          <a:xfrm>
            <a:off x="5557837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35" name="Rectangle 53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36" name="Rectangle 53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37" name="Rectangle 534"/>
          <p:cNvSpPr>
            <a:spLocks noChangeArrowheads="1"/>
          </p:cNvSpPr>
          <p:nvPr/>
        </p:nvSpPr>
        <p:spPr bwMode="auto">
          <a:xfrm>
            <a:off x="2147483647" y="8358901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38" name="Rectangle 53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39" name="Rectangle 53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40" name="Rectangle 537"/>
          <p:cNvSpPr>
            <a:spLocks noChangeArrowheads="1"/>
          </p:cNvSpPr>
          <p:nvPr/>
        </p:nvSpPr>
        <p:spPr bwMode="auto">
          <a:xfrm>
            <a:off x="60519151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41" name="Rectangle 53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42" name="Rectangle 53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43" name="Rectangle 54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44" name="Rectangle 54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45" name="Rectangle 54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46" name="Rectangle 54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47" name="Rectangle 54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48" name="Rectangle 54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49" name="Rectangle 54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50" name="Rectangle 54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a</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51" name="Rectangle 54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52" name="Rectangle 54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53" name="Rectangle 550"/>
          <p:cNvSpPr>
            <a:spLocks noChangeArrowheads="1"/>
          </p:cNvSpPr>
          <p:nvPr/>
        </p:nvSpPr>
        <p:spPr bwMode="auto">
          <a:xfrm>
            <a:off x="656812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54" name="Rectangle 55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55" name="Rectangle 55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56" name="Rectangle 55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57" name="Rectangle 55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58" name="Rectangle 55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59" name="Rectangle 55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60" name="Rectangle 55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61" name="Rectangle 55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62" name="Rectangle 55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63" name="Rectangle 56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64" name="Rectangle 56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65" name="Rectangle 56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66" name="Rectangle 56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67" name="Rectangle 564"/>
          <p:cNvSpPr>
            <a:spLocks noChangeArrowheads="1"/>
          </p:cNvSpPr>
          <p:nvPr/>
        </p:nvSpPr>
        <p:spPr bwMode="auto">
          <a:xfrm>
            <a:off x="58632248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68" name="Rectangle 56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d</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69" name="Rectangle 566"/>
          <p:cNvSpPr>
            <a:spLocks noChangeArrowheads="1"/>
          </p:cNvSpPr>
          <p:nvPr/>
        </p:nvSpPr>
        <p:spPr bwMode="auto">
          <a:xfrm>
            <a:off x="60068301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70" name="Rectangle 56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71" name="Rectangle 568"/>
          <p:cNvSpPr>
            <a:spLocks noChangeArrowheads="1"/>
          </p:cNvSpPr>
          <p:nvPr/>
        </p:nvSpPr>
        <p:spPr bwMode="auto">
          <a:xfrm>
            <a:off x="61238447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o</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72" name="Rectangle 56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73" name="Rectangle 57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74" name="Rectangle 57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75" name="Rectangle 57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76" name="Rectangle 57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a:ln>
                  <a:noFill/>
                </a:ln>
                <a:solidFill>
                  <a:schemeClr val="tx1"/>
                </a:solidFill>
                <a:effectLst/>
                <a:latin typeface="Arial" panose="020B0604020202020204" pitchFamily="34" charset="0"/>
                <a:cs typeface="Arial" panose="020B0604020202020204" pitchFamily="34" charset="0"/>
              </a:rPr>
              <a:t>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77" name="Rectangle 574"/>
          <p:cNvSpPr>
            <a:spLocks noChangeArrowheads="1"/>
          </p:cNvSpPr>
          <p:nvPr/>
        </p:nvSpPr>
        <p:spPr bwMode="auto">
          <a:xfrm>
            <a:off x="668016825" y="935081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a:ln>
                  <a:noFill/>
                </a:ln>
                <a:solidFill>
                  <a:schemeClr val="tx1"/>
                </a:solidFill>
                <a:effectLst/>
                <a:latin typeface="Arial" panose="020B0604020202020204" pitchFamily="34" charset="0"/>
                <a:cs typeface="Arial" panose="020B0604020202020204" pitchFamily="34" charset="0"/>
              </a:rPr>
              <a:t>PAP*</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78" name="Rectangle 575"/>
          <p:cNvSpPr>
            <a:spLocks noChangeArrowheads="1"/>
          </p:cNvSpPr>
          <p:nvPr/>
        </p:nvSpPr>
        <p:spPr bwMode="auto">
          <a:xfrm>
            <a:off x="744997875" y="935153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a:ln>
                  <a:noFill/>
                </a:ln>
                <a:solidFill>
                  <a:schemeClr val="tx1"/>
                </a:solidFill>
                <a:effectLst/>
                <a:latin typeface="Arial" panose="020B0604020202020204" pitchFamily="34" charset="0"/>
                <a:cs typeface="Arial" panose="020B0604020202020204" pitchFamily="34" charset="0"/>
              </a:rPr>
              <a:t>PPRE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79" name="Rectangle 576"/>
          <p:cNvSpPr>
            <a:spLocks noChangeArrowheads="1"/>
          </p:cNvSpPr>
          <p:nvPr/>
        </p:nvSpPr>
        <p:spPr bwMode="auto">
          <a:xfrm>
            <a:off x="1099181825" y="978854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pratiques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80" name="Rectangle 577"/>
          <p:cNvSpPr>
            <a:spLocks noChangeArrowheads="1"/>
          </p:cNvSpPr>
          <p:nvPr/>
        </p:nvSpPr>
        <p:spPr bwMode="auto">
          <a:xfrm>
            <a:off x="1099181825" y="995018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pédagogiques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81" name="Rectangle 578"/>
          <p:cNvSpPr>
            <a:spLocks noChangeArrowheads="1"/>
          </p:cNvSpPr>
          <p:nvPr/>
        </p:nvSpPr>
        <p:spPr bwMode="auto">
          <a:xfrm>
            <a:off x="1099181825" y="1011170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diversifiées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82" name="Rectangle 579"/>
          <p:cNvSpPr>
            <a:spLocks noChangeArrowheads="1"/>
          </p:cNvSpPr>
          <p:nvPr/>
        </p:nvSpPr>
        <p:spPr bwMode="auto">
          <a:xfrm>
            <a:off x="1099181825" y="10273331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et différenciées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83" name="Rectangle 580"/>
          <p:cNvSpPr>
            <a:spLocks noChangeArrowheads="1"/>
          </p:cNvSpPr>
          <p:nvPr/>
        </p:nvSpPr>
        <p:spPr bwMode="auto">
          <a:xfrm>
            <a:off x="2147483647" y="1620096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a:ln>
                  <a:noFill/>
                </a:ln>
                <a:solidFill>
                  <a:schemeClr val="tx1"/>
                </a:solidFill>
                <a:effectLst/>
                <a:latin typeface="Arial" panose="020B0604020202020204" pitchFamily="34" charset="0"/>
                <a:cs typeface="Arial" panose="020B0604020202020204" pitchFamily="34" charset="0"/>
              </a:rPr>
              <a:t>PPS*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84" name="Rectangle 581"/>
          <p:cNvSpPr>
            <a:spLocks noChangeArrowheads="1"/>
          </p:cNvSpPr>
          <p:nvPr/>
        </p:nvSpPr>
        <p:spPr bwMode="auto">
          <a:xfrm>
            <a:off x="2147483647" y="2028967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orientation ou</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85" name="Rectangle 58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accompagnement</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86" name="Rectangle 58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aménagements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87" name="Rectangle 58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et adaptations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88" name="Rectangle 58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pédagogiques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89" name="Rectangle 58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aide humaine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90" name="Rectangle 58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attribution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91" name="Rectangle 58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de matériels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92" name="Rectangle 58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pédagogiques adaptés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93" name="Rectangle 590"/>
          <p:cNvSpPr>
            <a:spLocks noChangeArrowheads="1"/>
          </p:cNvSpPr>
          <p:nvPr/>
        </p:nvSpPr>
        <p:spPr bwMode="auto">
          <a:xfrm>
            <a:off x="2147483647" y="97792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aménagements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94" name="Rectangle 591"/>
          <p:cNvSpPr>
            <a:spLocks noChangeArrowheads="1"/>
          </p:cNvSpPr>
          <p:nvPr/>
        </p:nvSpPr>
        <p:spPr bwMode="auto">
          <a:xfrm>
            <a:off x="2147483647" y="994079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et adaptations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95" name="Rectangle 592"/>
          <p:cNvSpPr>
            <a:spLocks noChangeArrowheads="1"/>
          </p:cNvSpPr>
          <p:nvPr/>
        </p:nvSpPr>
        <p:spPr bwMode="auto">
          <a:xfrm>
            <a:off x="2147483647" y="1010242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pédagogiques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96" name="Rectangle 593"/>
          <p:cNvSpPr>
            <a:spLocks noChangeArrowheads="1"/>
          </p:cNvSpPr>
          <p:nvPr/>
        </p:nvSpPr>
        <p:spPr bwMode="auto">
          <a:xfrm>
            <a:off x="2147483647" y="1008357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 Les élèves "dys", en fonction de leur besoin</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97" name="Rectangle 594"/>
          <p:cNvSpPr>
            <a:spLocks noChangeArrowheads="1"/>
          </p:cNvSpPr>
          <p:nvPr/>
        </p:nvSpPr>
        <p:spPr bwMode="auto">
          <a:xfrm>
            <a:off x="2147483647" y="1024512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et du souhait de la famille, peuvent relever</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98" name="Rectangle 595"/>
          <p:cNvSpPr>
            <a:spLocks noChangeArrowheads="1"/>
          </p:cNvSpPr>
          <p:nvPr/>
        </p:nvSpPr>
        <p:spPr bwMode="auto">
          <a:xfrm>
            <a:off x="2147483647" y="104067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soit d'un PAP, soit d'un PPS.</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99" name="Rectangle 596"/>
          <p:cNvSpPr>
            <a:spLocks noChangeArrowheads="1"/>
          </p:cNvSpPr>
          <p:nvPr/>
        </p:nvSpPr>
        <p:spPr bwMode="auto">
          <a:xfrm>
            <a:off x="737892225" y="1620542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a:ln>
                  <a:noFill/>
                </a:ln>
                <a:solidFill>
                  <a:schemeClr val="tx1"/>
                </a:solidFill>
                <a:effectLst/>
                <a:latin typeface="Arial" panose="020B0604020202020204" pitchFamily="34" charset="0"/>
                <a:cs typeface="Arial" panose="020B0604020202020204" pitchFamily="34" charset="0"/>
              </a:rPr>
              <a:t>PAI</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00" name="Rectangle 597"/>
          <p:cNvSpPr>
            <a:spLocks noChangeArrowheads="1"/>
          </p:cNvSpPr>
          <p:nvPr/>
        </p:nvSpPr>
        <p:spPr bwMode="auto">
          <a:xfrm>
            <a:off x="1092076175" y="20481845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aménagements </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01" name="Rectangle 598"/>
          <p:cNvSpPr>
            <a:spLocks noChangeArrowheads="1"/>
          </p:cNvSpPr>
          <p:nvPr/>
        </p:nvSpPr>
        <p:spPr bwMode="auto">
          <a:xfrm>
            <a:off x="109207617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de la scolarité</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02" name="Rectangle 599"/>
          <p:cNvSpPr>
            <a:spLocks noChangeArrowheads="1"/>
          </p:cNvSpPr>
          <p:nvPr/>
        </p:nvSpPr>
        <p:spPr bwMode="auto">
          <a:xfrm>
            <a:off x="1092076175" y="244217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traitement médical</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03" name="Rectangle 600"/>
          <p:cNvSpPr>
            <a:spLocks noChangeArrowheads="1"/>
          </p:cNvSpPr>
          <p:nvPr/>
        </p:nvSpPr>
        <p:spPr bwMode="auto">
          <a:xfrm>
            <a:off x="109207617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a:ln>
                  <a:noFill/>
                </a:ln>
                <a:solidFill>
                  <a:schemeClr val="tx1"/>
                </a:solidFill>
                <a:effectLst/>
                <a:latin typeface="Arial" panose="020B0604020202020204" pitchFamily="34" charset="0"/>
                <a:cs typeface="Arial" panose="020B0604020202020204" pitchFamily="34" charset="0"/>
              </a:rPr>
              <a:t>protocole d’urgence</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04" name="Rectangle 601"/>
          <p:cNvSpPr>
            <a:spLocks noChangeArrowheads="1"/>
          </p:cNvSpPr>
          <p:nvPr/>
        </p:nvSpPr>
        <p:spPr bwMode="auto">
          <a:xfrm>
            <a:off x="1818490775" y="115253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chemeClr val="tx1"/>
                </a:solidFill>
                <a:effectLst/>
                <a:latin typeface="Arial" panose="020B0604020202020204" pitchFamily="34" charset="0"/>
                <a:cs typeface="Arial" panose="020B0604020202020204" pitchFamily="34" charset="0"/>
              </a:rPr>
              <a:t>Ministère de l'Éducation nationale, de l’Enseignement supérieur et de la Recherche / décembre 2014</a:t>
            </a:r>
            <a:endParaRPr kumimoji="0" lang="fr-FR" altLang="fr-FR"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07" name="ZoneTexte 606"/>
          <p:cNvSpPr txBox="1"/>
          <p:nvPr/>
        </p:nvSpPr>
        <p:spPr>
          <a:xfrm>
            <a:off x="244928" y="6319156"/>
            <a:ext cx="5355772" cy="646331"/>
          </a:xfrm>
          <a:prstGeom prst="rect">
            <a:avLst/>
          </a:prstGeom>
          <a:noFill/>
        </p:spPr>
        <p:txBody>
          <a:bodyPr wrap="square" rtlCol="0">
            <a:spAutoFit/>
          </a:bodyPr>
          <a:lstStyle/>
          <a:p>
            <a:r>
              <a:rPr lang="fr-FR" dirty="0">
                <a:hlinkClick r:id="rId4"/>
              </a:rPr>
              <a:t>http://eduscol.education.fr/cid84599/l-ecole-inclusive.html</a:t>
            </a:r>
            <a:r>
              <a:rPr lang="fr-FR" dirty="0"/>
              <a:t>, décembre 2014</a:t>
            </a:r>
          </a:p>
        </p:txBody>
      </p:sp>
    </p:spTree>
    <p:extLst>
      <p:ext uri="{BB962C8B-B14F-4D97-AF65-F5344CB8AC3E}">
        <p14:creationId xmlns:p14="http://schemas.microsoft.com/office/powerpoint/2010/main" val="158419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hlinkClick r:id="rId2" action="ppaction://hlinkfile"/>
          </p:cNvPr>
          <p:cNvSpPr txBox="1"/>
          <p:nvPr/>
        </p:nvSpPr>
        <p:spPr>
          <a:xfrm>
            <a:off x="1110343" y="783771"/>
            <a:ext cx="9797143" cy="3293209"/>
          </a:xfrm>
          <a:prstGeom prst="rect">
            <a:avLst/>
          </a:prstGeom>
          <a:noFill/>
        </p:spPr>
        <p:txBody>
          <a:bodyPr wrap="square" rtlCol="0">
            <a:spAutoFit/>
          </a:bodyPr>
          <a:lstStyle/>
          <a:p>
            <a:r>
              <a:rPr lang="fr-FR" sz="3200" dirty="0"/>
              <a:t>a- Le PPRE (Programme Personnalisé de Réussite Educative)</a:t>
            </a:r>
          </a:p>
          <a:p>
            <a:endParaRPr lang="fr-FR" dirty="0"/>
          </a:p>
          <a:p>
            <a:r>
              <a:rPr lang="fr-FR" dirty="0"/>
              <a:t>▪ Elèves concernés</a:t>
            </a:r>
          </a:p>
          <a:p>
            <a:r>
              <a:rPr lang="fr-FR" dirty="0"/>
              <a:t>▪ Objectifs </a:t>
            </a:r>
          </a:p>
          <a:p>
            <a:r>
              <a:rPr lang="fr-FR" dirty="0"/>
              <a:t>▪ Procédure </a:t>
            </a:r>
          </a:p>
          <a:p>
            <a:r>
              <a:rPr lang="fr-FR" dirty="0"/>
              <a:t>▪ Documents</a:t>
            </a:r>
          </a:p>
          <a:p>
            <a:endParaRPr lang="fr-FR" dirty="0"/>
          </a:p>
          <a:p>
            <a:r>
              <a:rPr lang="fr-FR" dirty="0">
                <a:hlinkClick r:id="rId3"/>
              </a:rPr>
              <a:t>http://ienval2.etab.ac-lille.fr/files/2019/01/PPRE-Fiches-MEO-et-Bilan.doc</a:t>
            </a:r>
            <a:endParaRPr lang="fr-FR" dirty="0"/>
          </a:p>
          <a:p>
            <a:endParaRPr lang="fr-FR" dirty="0"/>
          </a:p>
        </p:txBody>
      </p:sp>
      <p:sp>
        <p:nvSpPr>
          <p:cNvPr id="4" name="ZoneTexte 3"/>
          <p:cNvSpPr txBox="1"/>
          <p:nvPr/>
        </p:nvSpPr>
        <p:spPr>
          <a:xfrm>
            <a:off x="1110343" y="1907623"/>
            <a:ext cx="10335985" cy="646331"/>
          </a:xfrm>
          <a:prstGeom prst="rect">
            <a:avLst/>
          </a:prstGeom>
          <a:noFill/>
        </p:spPr>
        <p:txBody>
          <a:bodyPr wrap="square" rtlCol="0">
            <a:spAutoFit/>
          </a:bodyPr>
          <a:lstStyle/>
          <a:p>
            <a:endParaRPr lang="fr-FR" dirty="0"/>
          </a:p>
          <a:p>
            <a:endParaRPr lang="fr-FR" dirty="0"/>
          </a:p>
        </p:txBody>
      </p:sp>
      <p:sp>
        <p:nvSpPr>
          <p:cNvPr id="25" name="ZoneTexte 24"/>
          <p:cNvSpPr txBox="1"/>
          <p:nvPr/>
        </p:nvSpPr>
        <p:spPr>
          <a:xfrm>
            <a:off x="1344060" y="2743200"/>
            <a:ext cx="184731" cy="369332"/>
          </a:xfrm>
          <a:prstGeom prst="rect">
            <a:avLst/>
          </a:prstGeom>
          <a:noFill/>
        </p:spPr>
        <p:txBody>
          <a:bodyPr wrap="none" rtlCol="0">
            <a:spAutoFit/>
          </a:bodyPr>
          <a:lstStyle/>
          <a:p>
            <a:endParaRPr lang="fr-FR" dirty="0"/>
          </a:p>
        </p:txBody>
      </p:sp>
      <p:sp>
        <p:nvSpPr>
          <p:cNvPr id="26" name="ZoneTexte 25"/>
          <p:cNvSpPr txBox="1"/>
          <p:nvPr/>
        </p:nvSpPr>
        <p:spPr>
          <a:xfrm>
            <a:off x="1159329" y="3020198"/>
            <a:ext cx="10123714" cy="1200329"/>
          </a:xfrm>
          <a:prstGeom prst="rect">
            <a:avLst/>
          </a:prstGeom>
          <a:noFill/>
        </p:spPr>
        <p:txBody>
          <a:bodyPr wrap="square" rtlCol="0">
            <a:spAutoFit/>
          </a:bodyPr>
          <a:lstStyle/>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13021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hlinkClick r:id="rId2" action="ppaction://hlinkfile"/>
          </p:cNvPr>
          <p:cNvSpPr txBox="1"/>
          <p:nvPr/>
        </p:nvSpPr>
        <p:spPr>
          <a:xfrm>
            <a:off x="1110343" y="783771"/>
            <a:ext cx="9797143" cy="3077766"/>
          </a:xfrm>
          <a:prstGeom prst="rect">
            <a:avLst/>
          </a:prstGeom>
          <a:noFill/>
        </p:spPr>
        <p:txBody>
          <a:bodyPr wrap="square" rtlCol="0">
            <a:spAutoFit/>
          </a:bodyPr>
          <a:lstStyle/>
          <a:p>
            <a:r>
              <a:rPr lang="fr-FR" sz="3200" dirty="0"/>
              <a:t>b- Le PAI (Projet d’Accueil Individualisé)</a:t>
            </a:r>
          </a:p>
          <a:p>
            <a:endParaRPr lang="fr-FR" dirty="0"/>
          </a:p>
          <a:p>
            <a:r>
              <a:rPr lang="fr-FR" dirty="0"/>
              <a:t>▪ Elèves concernés</a:t>
            </a:r>
          </a:p>
          <a:p>
            <a:r>
              <a:rPr lang="fr-FR" dirty="0"/>
              <a:t>▪ Objectifs </a:t>
            </a:r>
          </a:p>
          <a:p>
            <a:r>
              <a:rPr lang="fr-FR" dirty="0"/>
              <a:t>▪ Procédure </a:t>
            </a:r>
          </a:p>
          <a:p>
            <a:r>
              <a:rPr lang="fr-FR" dirty="0"/>
              <a:t>▪ Lien vers le SAPAD (Service d’Assistance Pédagogique à Domicile) : </a:t>
            </a:r>
          </a:p>
          <a:p>
            <a:r>
              <a:rPr lang="fr-FR" dirty="0"/>
              <a:t> </a:t>
            </a:r>
            <a:r>
              <a:rPr lang="fr-FR" dirty="0">
                <a:hlinkClick r:id="rId3"/>
              </a:rPr>
              <a:t>http://cache.media.education.gouv.fr/file/Besoins_educatifs_particuliers/22/0/2018Fiche_contact_SAPAD_formulaire_1038220.pdf</a:t>
            </a:r>
            <a:endParaRPr lang="fr-FR" dirty="0"/>
          </a:p>
          <a:p>
            <a:endParaRPr lang="fr-FR" dirty="0"/>
          </a:p>
        </p:txBody>
      </p:sp>
      <p:sp>
        <p:nvSpPr>
          <p:cNvPr id="4" name="ZoneTexte 3"/>
          <p:cNvSpPr txBox="1"/>
          <p:nvPr/>
        </p:nvSpPr>
        <p:spPr>
          <a:xfrm>
            <a:off x="1110343" y="1907623"/>
            <a:ext cx="10335985" cy="646331"/>
          </a:xfrm>
          <a:prstGeom prst="rect">
            <a:avLst/>
          </a:prstGeom>
          <a:noFill/>
        </p:spPr>
        <p:txBody>
          <a:bodyPr wrap="square" rtlCol="0">
            <a:spAutoFit/>
          </a:bodyPr>
          <a:lstStyle/>
          <a:p>
            <a:endParaRPr lang="fr-FR" dirty="0"/>
          </a:p>
          <a:p>
            <a:endParaRPr lang="fr-FR" dirty="0"/>
          </a:p>
        </p:txBody>
      </p:sp>
      <p:sp>
        <p:nvSpPr>
          <p:cNvPr id="25" name="ZoneTexte 24"/>
          <p:cNvSpPr txBox="1"/>
          <p:nvPr/>
        </p:nvSpPr>
        <p:spPr>
          <a:xfrm>
            <a:off x="1344060" y="2743200"/>
            <a:ext cx="184731" cy="369332"/>
          </a:xfrm>
          <a:prstGeom prst="rect">
            <a:avLst/>
          </a:prstGeom>
          <a:noFill/>
        </p:spPr>
        <p:txBody>
          <a:bodyPr wrap="none" rtlCol="0">
            <a:spAutoFit/>
          </a:bodyPr>
          <a:lstStyle/>
          <a:p>
            <a:endParaRPr lang="fr-FR" dirty="0"/>
          </a:p>
        </p:txBody>
      </p:sp>
      <p:sp>
        <p:nvSpPr>
          <p:cNvPr id="26" name="ZoneTexte 25"/>
          <p:cNvSpPr txBox="1"/>
          <p:nvPr/>
        </p:nvSpPr>
        <p:spPr>
          <a:xfrm flipV="1">
            <a:off x="3179135" y="4220527"/>
            <a:ext cx="8103908" cy="1200329"/>
          </a:xfrm>
          <a:prstGeom prst="rect">
            <a:avLst/>
          </a:prstGeom>
          <a:noFill/>
        </p:spPr>
        <p:txBody>
          <a:bodyPr wrap="square" rtlCol="0">
            <a:spAutoFit/>
          </a:bodyPr>
          <a:lstStyle/>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458934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hlinkClick r:id="rId2" action="ppaction://hlinkfile"/>
          </p:cNvPr>
          <p:cNvSpPr txBox="1"/>
          <p:nvPr/>
        </p:nvSpPr>
        <p:spPr>
          <a:xfrm>
            <a:off x="1110343" y="783771"/>
            <a:ext cx="9797143" cy="2800767"/>
          </a:xfrm>
          <a:prstGeom prst="rect">
            <a:avLst/>
          </a:prstGeom>
          <a:noFill/>
        </p:spPr>
        <p:txBody>
          <a:bodyPr wrap="square" rtlCol="0">
            <a:spAutoFit/>
          </a:bodyPr>
          <a:lstStyle/>
          <a:p>
            <a:r>
              <a:rPr lang="fr-FR" sz="3200" dirty="0"/>
              <a:t>c- Le PAP (Plan d’Accompagnement Personnalisé)</a:t>
            </a:r>
          </a:p>
          <a:p>
            <a:endParaRPr lang="fr-FR" dirty="0"/>
          </a:p>
          <a:p>
            <a:r>
              <a:rPr lang="fr-FR" dirty="0"/>
              <a:t>▪ Elèves concernés</a:t>
            </a:r>
          </a:p>
          <a:p>
            <a:r>
              <a:rPr lang="fr-FR" dirty="0"/>
              <a:t>▪ Objectifs </a:t>
            </a:r>
          </a:p>
          <a:p>
            <a:r>
              <a:rPr lang="fr-FR" dirty="0"/>
              <a:t>▪ Procédure </a:t>
            </a:r>
          </a:p>
          <a:p>
            <a:endParaRPr lang="fr-FR" dirty="0">
              <a:hlinkClick r:id="rId3"/>
            </a:endParaRPr>
          </a:p>
          <a:p>
            <a:r>
              <a:rPr lang="fr-FR" dirty="0">
                <a:hlinkClick r:id="rId3"/>
              </a:rPr>
              <a:t>http://www1.ac-lille.fr/cid90945/adaptation-scolaire-et-scolarisation-des-eleves-handicapes-ash.html?dmenu=2&amp;dsmenu=1</a:t>
            </a:r>
            <a:endParaRPr lang="fr-FR" dirty="0"/>
          </a:p>
          <a:p>
            <a:endParaRPr lang="fr-FR" dirty="0"/>
          </a:p>
        </p:txBody>
      </p:sp>
      <p:sp>
        <p:nvSpPr>
          <p:cNvPr id="4" name="ZoneTexte 3"/>
          <p:cNvSpPr txBox="1"/>
          <p:nvPr/>
        </p:nvSpPr>
        <p:spPr>
          <a:xfrm>
            <a:off x="1110343" y="1907623"/>
            <a:ext cx="10335985" cy="646331"/>
          </a:xfrm>
          <a:prstGeom prst="rect">
            <a:avLst/>
          </a:prstGeom>
          <a:noFill/>
        </p:spPr>
        <p:txBody>
          <a:bodyPr wrap="square" rtlCol="0">
            <a:spAutoFit/>
          </a:bodyPr>
          <a:lstStyle/>
          <a:p>
            <a:endParaRPr lang="fr-FR" dirty="0"/>
          </a:p>
          <a:p>
            <a:endParaRPr lang="fr-FR" dirty="0"/>
          </a:p>
        </p:txBody>
      </p:sp>
      <p:sp>
        <p:nvSpPr>
          <p:cNvPr id="25" name="ZoneTexte 24"/>
          <p:cNvSpPr txBox="1"/>
          <p:nvPr/>
        </p:nvSpPr>
        <p:spPr>
          <a:xfrm>
            <a:off x="1344060" y="2743200"/>
            <a:ext cx="184731" cy="369332"/>
          </a:xfrm>
          <a:prstGeom prst="rect">
            <a:avLst/>
          </a:prstGeom>
          <a:noFill/>
        </p:spPr>
        <p:txBody>
          <a:bodyPr wrap="none" rtlCol="0">
            <a:spAutoFit/>
          </a:bodyPr>
          <a:lstStyle/>
          <a:p>
            <a:endParaRPr lang="fr-FR" dirty="0"/>
          </a:p>
        </p:txBody>
      </p:sp>
      <p:sp>
        <p:nvSpPr>
          <p:cNvPr id="26" name="ZoneTexte 25"/>
          <p:cNvSpPr txBox="1"/>
          <p:nvPr/>
        </p:nvSpPr>
        <p:spPr>
          <a:xfrm flipV="1">
            <a:off x="3179135" y="4220527"/>
            <a:ext cx="8103908" cy="1200329"/>
          </a:xfrm>
          <a:prstGeom prst="rect">
            <a:avLst/>
          </a:prstGeom>
          <a:noFill/>
        </p:spPr>
        <p:txBody>
          <a:bodyPr wrap="square" rtlCol="0">
            <a:spAutoFit/>
          </a:bodyPr>
          <a:lstStyle/>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85089525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590</TotalTime>
  <Words>2420</Words>
  <Application>Microsoft Office PowerPoint</Application>
  <PresentationFormat>Grand écran</PresentationFormat>
  <Paragraphs>845</Paragraphs>
  <Slides>24</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Calibri</vt:lpstr>
      <vt:lpstr>Calibri Light</vt:lpstr>
      <vt:lpstr>Wingdings</vt:lpstr>
      <vt:lpstr>Thème Office</vt:lpstr>
      <vt:lpstr>LA DIFFERENCIATION  POUR LES ELEVES A  BESOINS EDUCATIFS PARTICULIERS</vt:lpstr>
      <vt:lpstr>PLAN</vt:lpstr>
      <vt:lpstr>INTRODUCTION</vt:lpstr>
      <vt:lpstr>Présentation PowerPoint</vt:lpstr>
      <vt:lpstr>I- Différenciation pédagogique pour les élèves BEP </vt:lpstr>
      <vt:lpstr>2- Les différents dispositifs d’aide proposés par l’Education Nationale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 Dispositifs d’aide internes et externes à l’Education Nationale</vt:lpstr>
      <vt:lpstr>Présentation PowerPoint</vt:lpstr>
      <vt:lpstr>Présentation PowerPoint</vt:lpstr>
      <vt:lpstr>Présentation PowerPoint</vt:lpstr>
      <vt:lpstr> </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DIFFERENCIATION  POUR LES ELEVE A  BESOINS EDUCATIFS PARTICULIERS</dc:title>
  <dc:creator>Candice Bénard</dc:creator>
  <cp:lastModifiedBy>pascale lempereur</cp:lastModifiedBy>
  <cp:revision>65</cp:revision>
  <cp:lastPrinted>2019-01-28T08:15:08Z</cp:lastPrinted>
  <dcterms:created xsi:type="dcterms:W3CDTF">2019-01-07T11:07:44Z</dcterms:created>
  <dcterms:modified xsi:type="dcterms:W3CDTF">2019-01-28T11:44:53Z</dcterms:modified>
</cp:coreProperties>
</file>